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90" r:id="rId5"/>
    <p:sldId id="291" r:id="rId6"/>
    <p:sldId id="263" r:id="rId7"/>
    <p:sldId id="264" r:id="rId8"/>
    <p:sldId id="265" r:id="rId9"/>
    <p:sldId id="287" r:id="rId10"/>
    <p:sldId id="267" r:id="rId11"/>
    <p:sldId id="276" r:id="rId12"/>
    <p:sldId id="273" r:id="rId13"/>
    <p:sldId id="274" r:id="rId14"/>
    <p:sldId id="269" r:id="rId15"/>
    <p:sldId id="268" r:id="rId16"/>
    <p:sldId id="280" r:id="rId17"/>
    <p:sldId id="279" r:id="rId18"/>
    <p:sldId id="278" r:id="rId19"/>
    <p:sldId id="277" r:id="rId20"/>
    <p:sldId id="282" r:id="rId21"/>
    <p:sldId id="283" r:id="rId22"/>
    <p:sldId id="257" r:id="rId23"/>
    <p:sldId id="259" r:id="rId24"/>
    <p:sldId id="284" r:id="rId25"/>
    <p:sldId id="289" r:id="rId26"/>
    <p:sldId id="260" r:id="rId27"/>
    <p:sldId id="286" r:id="rId28"/>
    <p:sldId id="292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183C1-C0DD-4605-9BE0-B351C37BE62E}" type="datetimeFigureOut">
              <a:rPr kumimoji="1" lang="ja-JP" altLang="en-US" smtClean="0"/>
              <a:pPr/>
              <a:t>2016/12/19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04AD2-9414-4EA5-A008-927976AB84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2016-12-19(</a:t>
            </a:r>
            <a:r>
              <a:rPr lang="ja-JP" altLang="en-US" sz="3600" dirty="0" smtClean="0"/>
              <a:t>月</a:t>
            </a:r>
            <a:r>
              <a:rPr lang="en-US" altLang="ja-JP" sz="3600" dirty="0" smtClean="0"/>
              <a:t>)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latin typeface="AR Pゴシック体S" pitchFamily="50" charset="-128"/>
                <a:ea typeface="AR Pゴシック体S" pitchFamily="50" charset="-128"/>
              </a:rPr>
              <a:t>学力形成における</a:t>
            </a:r>
            <a:r>
              <a:rPr lang="ja-JP" altLang="en-US" sz="5400" i="1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非</a:t>
            </a:r>
            <a:r>
              <a:rPr lang="ja-JP" altLang="en-US" dirty="0" smtClean="0">
                <a:latin typeface="AR Pゴシック体S" pitchFamily="50" charset="-128"/>
                <a:ea typeface="AR Pゴシック体S" pitchFamily="50" charset="-128"/>
              </a:rPr>
              <a:t>知能的要因の影響</a:t>
            </a:r>
            <a:endParaRPr kumimoji="1" lang="ja-JP" altLang="en-US" dirty="0">
              <a:latin typeface="AR Pゴシック体S" pitchFamily="50" charset="-128"/>
              <a:ea typeface="AR Pゴシック体S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臼井 博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札幌学院大学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なぜ非認知的要因に注目されるようになったか？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3500" dirty="0" smtClean="0"/>
              <a:t>アメリカでの</a:t>
            </a:r>
            <a:r>
              <a:rPr kumimoji="1" lang="ja-JP" altLang="en-US" sz="3500" dirty="0" smtClean="0">
                <a:solidFill>
                  <a:srgbClr val="FF0000"/>
                </a:solidFill>
              </a:rPr>
              <a:t>ハイ・ステークス・テスト（</a:t>
            </a:r>
            <a:r>
              <a:rPr kumimoji="1" lang="en-US" altLang="ja-JP" sz="3500" dirty="0" smtClean="0">
                <a:solidFill>
                  <a:srgbClr val="FF0000"/>
                </a:solidFill>
              </a:rPr>
              <a:t>HST</a:t>
            </a:r>
            <a:r>
              <a:rPr kumimoji="1" lang="ja-JP" altLang="en-US" sz="3500" dirty="0" smtClean="0">
                <a:solidFill>
                  <a:srgbClr val="FF0000"/>
                </a:solidFill>
              </a:rPr>
              <a:t>）</a:t>
            </a:r>
            <a:endParaRPr kumimoji="1" lang="en-US" altLang="ja-JP" sz="35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>
                <a:latin typeface="AR P丸ゴシック体E" pitchFamily="50" charset="-128"/>
                <a:ea typeface="AR P丸ゴシック体E" pitchFamily="50" charset="-128"/>
              </a:rPr>
              <a:t>教育</a:t>
            </a:r>
            <a:r>
              <a:rPr kumimoji="1" lang="ja-JP" altLang="en-US" dirty="0" smtClean="0"/>
              <a:t>成果を客観的に示すために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学力</a:t>
            </a:r>
            <a:r>
              <a:rPr lang="ja-JP" altLang="en-US" dirty="0" smtClean="0"/>
              <a:t>検査を使う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学力を向上するため</a:t>
            </a:r>
            <a:r>
              <a:rPr kumimoji="1" lang="ja-JP" altLang="en-US" dirty="0" smtClean="0"/>
              <a:t>に</a:t>
            </a:r>
            <a:r>
              <a:rPr kumimoji="1" lang="ja-JP" altLang="en-US" dirty="0" smtClean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各教科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の内容知識</a:t>
            </a:r>
            <a:r>
              <a:rPr kumimoji="1" lang="ja-JP" altLang="en-US" dirty="0" smtClean="0"/>
              <a:t>を重点的に</a:t>
            </a:r>
            <a:r>
              <a:rPr lang="ja-JP" altLang="en-US" dirty="0" smtClean="0">
                <a:latin typeface="AR P丸ゴシック体E" pitchFamily="50" charset="-128"/>
                <a:ea typeface="AR P丸ゴシック体E" pitchFamily="50" charset="-128"/>
              </a:rPr>
              <a:t>教える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学力向上のため</a:t>
            </a:r>
            <a:r>
              <a:rPr lang="ja-JP" altLang="en-US" dirty="0" smtClean="0"/>
              <a:t>にインセンティブ</a:t>
            </a:r>
            <a:r>
              <a:rPr lang="en-US" altLang="ja-JP" dirty="0" smtClean="0"/>
              <a:t>(</a:t>
            </a:r>
            <a:r>
              <a:rPr lang="ja-JP" altLang="en-US" dirty="0" smtClean="0"/>
              <a:t>金銭的な報酬など）を使う</a:t>
            </a:r>
            <a:endParaRPr lang="en-US" altLang="ja-JP" dirty="0" smtClean="0"/>
          </a:p>
          <a:p>
            <a:r>
              <a:rPr kumimoji="1" lang="ja-JP" altLang="en-US" dirty="0"/>
              <a:t>しかし</a:t>
            </a:r>
            <a:r>
              <a:rPr kumimoji="1" lang="ja-JP" altLang="en-US" dirty="0" smtClean="0"/>
              <a:t>、全体的にこうした試みの効果は少ない、あっても一時的</a:t>
            </a:r>
            <a:r>
              <a:rPr lang="ja-JP" altLang="en-US" dirty="0"/>
              <a:t>（</a:t>
            </a:r>
            <a:r>
              <a:rPr kumimoji="1" lang="ja-JP" altLang="en-US" dirty="0" smtClean="0"/>
              <a:t>高校の中退率など）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アカウンタビリティ</a:t>
            </a:r>
            <a:r>
              <a:rPr lang="ja-JP" altLang="en-US" dirty="0">
                <a:solidFill>
                  <a:srgbClr val="FF0000"/>
                </a:solidFill>
              </a:rPr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説明責任）に含まれない要因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通知表の成績が重要だという知見から学ぶこと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 smtClean="0"/>
              <a:t>1</a:t>
            </a:r>
            <a:r>
              <a:rPr kumimoji="1" lang="ja-JP" altLang="en-US" sz="4800" dirty="0" smtClean="0"/>
              <a:t>回のテストに備えるよりも</a:t>
            </a:r>
            <a:endParaRPr kumimoji="1" lang="en-US" altLang="ja-JP" sz="4800" dirty="0" smtClean="0"/>
          </a:p>
          <a:p>
            <a:r>
              <a:rPr lang="ja-JP" altLang="en-US" sz="4800" dirty="0"/>
              <a:t>毎日の</a:t>
            </a:r>
            <a:r>
              <a:rPr lang="ja-JP" altLang="en-US" sz="4800" dirty="0" smtClean="0"/>
              <a:t>学習（授業</a:t>
            </a:r>
            <a:r>
              <a:rPr lang="ja-JP" altLang="en-US" sz="4800" dirty="0"/>
              <a:t>）</a:t>
            </a:r>
            <a:r>
              <a:rPr lang="ja-JP" altLang="en-US" sz="4800" dirty="0" smtClean="0"/>
              <a:t>の積み重ねを大事に</a:t>
            </a:r>
            <a:endParaRPr lang="en-US" altLang="ja-JP" sz="4800" dirty="0" smtClean="0"/>
          </a:p>
          <a:p>
            <a:r>
              <a:rPr kumimoji="1" lang="ja-JP" altLang="en-US" sz="4800" dirty="0" smtClean="0"/>
              <a:t>⇒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小学校</a:t>
            </a:r>
            <a:r>
              <a:rPr kumimoji="1" lang="ja-JP" altLang="en-US" sz="4800" dirty="0">
                <a:solidFill>
                  <a:srgbClr val="FF0000"/>
                </a:solidFill>
              </a:rPr>
              <a:t>の時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の通知表の成績は、高校の成績を予測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アメリカの学力向上政策の失敗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500" dirty="0" smtClean="0"/>
              <a:t>高校の中退者が減らない、大学生の学力不足に対する政策の変化</a:t>
            </a:r>
            <a:endParaRPr kumimoji="1" lang="en-US" altLang="ja-JP" sz="3500" dirty="0" smtClean="0"/>
          </a:p>
          <a:p>
            <a:r>
              <a:rPr lang="ja-JP" altLang="en-US" sz="3500" dirty="0"/>
              <a:t>高校卒業基準を厳しく</a:t>
            </a:r>
            <a:r>
              <a:rPr lang="ja-JP" altLang="en-US" sz="3500" dirty="0" smtClean="0"/>
              <a:t>する</a:t>
            </a:r>
            <a:endParaRPr lang="en-US" altLang="ja-JP" sz="3500" dirty="0" smtClean="0"/>
          </a:p>
          <a:p>
            <a:r>
              <a:rPr kumimoji="1" lang="ja-JP" altLang="en-US" sz="3500" dirty="0"/>
              <a:t>学習内容</a:t>
            </a:r>
            <a:r>
              <a:rPr kumimoji="1" lang="ja-JP" altLang="en-US" sz="3500" dirty="0" smtClean="0"/>
              <a:t>を豊富にする</a:t>
            </a:r>
            <a:r>
              <a:rPr kumimoji="1" lang="en-US" altLang="ja-JP" sz="3500" dirty="0" smtClean="0"/>
              <a:t>/</a:t>
            </a:r>
            <a:r>
              <a:rPr kumimoji="1" lang="ja-JP" altLang="en-US" sz="3500" dirty="0" smtClean="0"/>
              <a:t>レベルを上げる</a:t>
            </a:r>
            <a:endParaRPr kumimoji="1" lang="en-US" altLang="ja-JP" sz="3500" dirty="0" smtClean="0"/>
          </a:p>
          <a:p>
            <a:r>
              <a:rPr lang="ja-JP" altLang="en-US" dirty="0" smtClean="0">
                <a:latin typeface="AR P丸ゴシック体E" pitchFamily="50" charset="-128"/>
                <a:ea typeface="AR P丸ゴシック体E" pitchFamily="50" charset="-128"/>
              </a:rPr>
              <a:t>教育</a:t>
            </a:r>
            <a:r>
              <a:rPr lang="ja-JP" altLang="en-US" dirty="0" smtClean="0"/>
              <a:t>成果を客観評価する</a:t>
            </a:r>
            <a:r>
              <a:rPr lang="ja-JP" altLang="en-US" dirty="0"/>
              <a:t>（</a:t>
            </a:r>
            <a:r>
              <a:rPr lang="ja-JP" altLang="en-US" dirty="0" smtClean="0"/>
              <a:t>標準学力検査）</a:t>
            </a:r>
            <a:endParaRPr lang="en-US" altLang="ja-JP" dirty="0" smtClean="0"/>
          </a:p>
          <a:p>
            <a:r>
              <a:rPr kumimoji="1" lang="ja-JP" altLang="en-US" dirty="0"/>
              <a:t>しかし</a:t>
            </a:r>
            <a:r>
              <a:rPr kumimoji="1" lang="ja-JP" altLang="en-US" dirty="0" smtClean="0"/>
              <a:t>、こうした政策の実効性を示す証拠に乏しい</a:t>
            </a:r>
            <a:endParaRPr kumimoji="1" lang="en-US" altLang="ja-JP" dirty="0" smtClean="0"/>
          </a:p>
          <a:p>
            <a:r>
              <a:rPr lang="ja-JP" altLang="en-US" sz="3500" dirty="0">
                <a:latin typeface="AR P丸ゴシック体E" pitchFamily="50" charset="-128"/>
                <a:ea typeface="AR P丸ゴシック体E" pitchFamily="50" charset="-128"/>
              </a:rPr>
              <a:t>将来の子どもの行く末</a:t>
            </a:r>
            <a:r>
              <a:rPr lang="ja-JP" altLang="en-US" sz="3500" dirty="0" smtClean="0">
                <a:latin typeface="AR P丸ゴシック体E" pitchFamily="50" charset="-128"/>
                <a:ea typeface="AR P丸ゴシック体E" pitchFamily="50" charset="-128"/>
              </a:rPr>
              <a:t>に予測力があるのは、標準学力テストの点数ではなくて、</a:t>
            </a:r>
            <a:r>
              <a:rPr lang="ja-JP" altLang="en-US" sz="3500" dirty="0" smtClean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通知表の評価</a:t>
            </a:r>
            <a:r>
              <a:rPr lang="ja-JP" altLang="en-US" sz="3500" dirty="0" smtClean="0">
                <a:latin typeface="AR P丸ゴシック体E" pitchFamily="50" charset="-128"/>
                <a:ea typeface="AR P丸ゴシック体E" pitchFamily="50" charset="-128"/>
              </a:rPr>
              <a:t>である</a:t>
            </a:r>
            <a:endParaRPr kumimoji="1" lang="ja-JP" altLang="en-US" sz="3500" dirty="0"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イギリスの政策も失敗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600" dirty="0" smtClean="0"/>
              <a:t>（「</a:t>
            </a:r>
            <a:r>
              <a:rPr lang="ja-JP" altLang="en-US" sz="3600" dirty="0" smtClean="0">
                <a:latin typeface="AR P丸ゴシック体E" pitchFamily="50" charset="-128"/>
                <a:ea typeface="AR P丸ゴシック体E" pitchFamily="50" charset="-128"/>
              </a:rPr>
              <a:t>教育</a:t>
            </a:r>
            <a:r>
              <a:rPr lang="ja-JP" altLang="en-US" sz="3600" dirty="0" smtClean="0">
                <a:solidFill>
                  <a:srgbClr val="7030A0"/>
                </a:solidFill>
              </a:rPr>
              <a:t>に</a:t>
            </a:r>
            <a:r>
              <a:rPr lang="ja-JP" altLang="en-US" sz="3600" dirty="0">
                <a:solidFill>
                  <a:srgbClr val="7030A0"/>
                </a:solidFill>
              </a:rPr>
              <a:t>ついての</a:t>
            </a:r>
            <a:r>
              <a:rPr lang="en-US" altLang="ja-JP" sz="3600" dirty="0">
                <a:solidFill>
                  <a:srgbClr val="7030A0"/>
                </a:solidFill>
              </a:rPr>
              <a:t>7</a:t>
            </a:r>
            <a:r>
              <a:rPr lang="ja-JP" altLang="en-US" sz="3600" dirty="0" err="1">
                <a:solidFill>
                  <a:srgbClr val="7030A0"/>
                </a:solidFill>
              </a:rPr>
              <a:t>つの</a:t>
            </a:r>
            <a:r>
              <a:rPr lang="ja-JP" altLang="en-US" sz="3600" dirty="0" smtClean="0">
                <a:solidFill>
                  <a:srgbClr val="7030A0"/>
                </a:solidFill>
              </a:rPr>
              <a:t>神話</a:t>
            </a:r>
            <a:r>
              <a:rPr lang="ja-JP" altLang="en-US" sz="3600" dirty="0" smtClean="0"/>
              <a:t>」）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3900" dirty="0" smtClean="0"/>
              <a:t>子どもの主体的、自発的な学習の重視</a:t>
            </a:r>
            <a:endParaRPr kumimoji="1" lang="en-US" altLang="ja-JP" sz="3900" dirty="0" smtClean="0"/>
          </a:p>
          <a:p>
            <a:pPr lvl="1"/>
            <a:r>
              <a:rPr lang="ja-JP" altLang="en-US" sz="3000" dirty="0"/>
              <a:t>発見</a:t>
            </a:r>
            <a:r>
              <a:rPr lang="ja-JP" altLang="en-US" sz="3000" dirty="0" smtClean="0"/>
              <a:t>学習</a:t>
            </a:r>
            <a:endParaRPr lang="en-US" altLang="ja-JP" sz="3000" dirty="0" smtClean="0"/>
          </a:p>
          <a:p>
            <a:pPr lvl="1"/>
            <a:r>
              <a:rPr kumimoji="1" lang="ja-JP" altLang="en-US" sz="3000" dirty="0"/>
              <a:t>協同</a:t>
            </a:r>
            <a:r>
              <a:rPr kumimoji="1" lang="ja-JP" altLang="en-US" sz="3000" dirty="0" smtClean="0"/>
              <a:t>学習</a:t>
            </a:r>
            <a:endParaRPr kumimoji="1" lang="en-US" altLang="ja-JP" sz="3000" dirty="0" smtClean="0"/>
          </a:p>
          <a:p>
            <a:pPr lvl="1"/>
            <a:r>
              <a:rPr lang="ja-JP" altLang="en-US" sz="3000" dirty="0"/>
              <a:t>プロジェクト</a:t>
            </a:r>
            <a:r>
              <a:rPr lang="ja-JP" altLang="en-US" sz="3000" dirty="0" smtClean="0"/>
              <a:t>学習</a:t>
            </a:r>
            <a:r>
              <a:rPr lang="en-US" altLang="ja-JP" sz="3000" dirty="0" smtClean="0"/>
              <a:t>(</a:t>
            </a:r>
            <a:r>
              <a:rPr lang="ja-JP" altLang="en-US" sz="3000" dirty="0" smtClean="0"/>
              <a:t>課題解決学習</a:t>
            </a:r>
            <a:r>
              <a:rPr lang="en-US" altLang="ja-JP" sz="3000" dirty="0" smtClean="0"/>
              <a:t>)</a:t>
            </a:r>
          </a:p>
          <a:p>
            <a:r>
              <a:rPr kumimoji="1" lang="ja-JP" altLang="en-US" dirty="0"/>
              <a:t>その一方で</a:t>
            </a:r>
            <a:r>
              <a:rPr kumimoji="1" lang="ja-JP" altLang="en-US" dirty="0" smtClean="0"/>
              <a:t>、</a:t>
            </a:r>
            <a:r>
              <a:rPr kumimoji="1" lang="ja-JP" altLang="en-US" sz="3900" dirty="0" smtClean="0"/>
              <a:t>ハイステークス・テストがある</a:t>
            </a:r>
            <a:endParaRPr kumimoji="1" lang="en-US" altLang="ja-JP" sz="3900" dirty="0" smtClean="0"/>
          </a:p>
          <a:p>
            <a:pPr lvl="1"/>
            <a:r>
              <a:rPr lang="ja-JP" altLang="en-US" sz="3000" dirty="0" smtClean="0"/>
              <a:t>教</a:t>
            </a:r>
            <a:r>
              <a:rPr lang="ja-JP" altLang="en-US" sz="3000" dirty="0" smtClean="0">
                <a:latin typeface="AR P丸ゴシック体E" pitchFamily="50" charset="-128"/>
                <a:ea typeface="AR P丸ゴシック体E" pitchFamily="50" charset="-128"/>
              </a:rPr>
              <a:t>師は点数</a:t>
            </a:r>
            <a:r>
              <a:rPr lang="ja-JP" altLang="en-US" sz="3000" dirty="0" smtClean="0"/>
              <a:t>をとるために当座のテストに備えた覚えさせる指導をする</a:t>
            </a:r>
            <a:endParaRPr lang="en-US" altLang="ja-JP" sz="3000" dirty="0" smtClean="0"/>
          </a:p>
          <a:p>
            <a:r>
              <a:rPr kumimoji="1" lang="ja-JP" altLang="en-US" dirty="0" smtClean="0"/>
              <a:t>結果的に、知識不足のために課題解決タイプの学習が深まらないし、知識の理解も進まない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非認知的要因</a:t>
            </a:r>
            <a:r>
              <a:rPr lang="en-US" altLang="ja-JP" dirty="0" smtClean="0"/>
              <a:t>(</a:t>
            </a:r>
            <a:r>
              <a:rPr lang="ja-JP" altLang="en-US" dirty="0" smtClean="0"/>
              <a:t>スキル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kumimoji="1" lang="en-US" altLang="ja-JP" sz="3600" dirty="0" smtClean="0"/>
              <a:t>5</a:t>
            </a:r>
            <a:r>
              <a:rPr kumimoji="1" lang="ja-JP" altLang="en-US" sz="3600" dirty="0" err="1" smtClean="0"/>
              <a:t>つの</a:t>
            </a:r>
            <a:r>
              <a:rPr kumimoji="1" lang="ja-JP" altLang="en-US" sz="3600" dirty="0" smtClean="0"/>
              <a:t>カテゴリー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ファリングトン</a:t>
            </a:r>
            <a:r>
              <a:rPr kumimoji="1" lang="en-US" altLang="ja-JP" dirty="0" smtClean="0"/>
              <a:t>, 2012)</a:t>
            </a:r>
          </a:p>
          <a:p>
            <a:r>
              <a:rPr lang="ja-JP" altLang="en-US" dirty="0" smtClean="0"/>
              <a:t>別名</a:t>
            </a:r>
            <a:r>
              <a:rPr lang="ja-JP" altLang="en-US" b="1" dirty="0" smtClean="0">
                <a:solidFill>
                  <a:srgbClr val="FF0000"/>
                </a:solidFill>
                <a:latin typeface="AR Pマーカー体E" pitchFamily="50" charset="-128"/>
                <a:ea typeface="AR Pマーカー体E" pitchFamily="50" charset="-128"/>
              </a:rPr>
              <a:t>ソフトスキル</a:t>
            </a:r>
            <a:endParaRPr lang="en-US" altLang="ja-JP" b="1" dirty="0" smtClean="0">
              <a:solidFill>
                <a:srgbClr val="FF0000"/>
              </a:solidFill>
              <a:latin typeface="AR Pマーカー体E" pitchFamily="50" charset="-128"/>
              <a:ea typeface="AR Pマーカー体E" pitchFamily="50" charset="-128"/>
            </a:endParaRPr>
          </a:p>
          <a:p>
            <a:r>
              <a:rPr kumimoji="1" lang="ja-JP" altLang="en-US" dirty="0" smtClean="0"/>
              <a:t>①学びに対する積極的行動</a:t>
            </a:r>
            <a:endParaRPr kumimoji="1" lang="en-US" altLang="ja-JP" dirty="0" smtClean="0"/>
          </a:p>
          <a:p>
            <a:r>
              <a:rPr lang="ja-JP" altLang="en-US" dirty="0" smtClean="0"/>
              <a:t>②粘り強さ</a:t>
            </a:r>
            <a:endParaRPr lang="en-US" altLang="ja-JP" dirty="0" smtClean="0"/>
          </a:p>
          <a:p>
            <a:r>
              <a:rPr kumimoji="1" lang="ja-JP" altLang="en-US" dirty="0" smtClean="0"/>
              <a:t>③マインドセット</a:t>
            </a:r>
            <a:endParaRPr kumimoji="1" lang="en-US" altLang="ja-JP" dirty="0" smtClean="0"/>
          </a:p>
          <a:p>
            <a:r>
              <a:rPr lang="ja-JP" altLang="en-US" dirty="0" smtClean="0"/>
              <a:t>④学習方略</a:t>
            </a:r>
            <a:endParaRPr lang="en-US" altLang="ja-JP" dirty="0" smtClean="0"/>
          </a:p>
          <a:p>
            <a:r>
              <a:rPr kumimoji="1" lang="ja-JP" altLang="en-US" dirty="0" smtClean="0"/>
              <a:t>⑤社会的スキル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①学びに対する積極的</a:t>
            </a:r>
            <a:r>
              <a:rPr lang="ja-JP" altLang="en-US" dirty="0" smtClean="0"/>
              <a:t>行動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しっかり授業に参加する</a:t>
            </a:r>
            <a:endParaRPr kumimoji="1" lang="en-US" altLang="ja-JP" sz="3600" dirty="0" smtClean="0"/>
          </a:p>
          <a:p>
            <a:r>
              <a:rPr lang="ja-JP" altLang="en-US" sz="3600" dirty="0"/>
              <a:t>忘れ物を</a:t>
            </a:r>
            <a:r>
              <a:rPr lang="ja-JP" altLang="en-US" sz="3600" dirty="0" smtClean="0"/>
              <a:t>しない</a:t>
            </a:r>
            <a:endParaRPr lang="en-US" altLang="ja-JP" sz="3600" dirty="0" smtClean="0"/>
          </a:p>
          <a:p>
            <a:r>
              <a:rPr kumimoji="1" lang="ja-JP" altLang="en-US" sz="3600" dirty="0"/>
              <a:t>授業に集中</a:t>
            </a:r>
            <a:r>
              <a:rPr kumimoji="1" lang="ja-JP" altLang="en-US" sz="3600" dirty="0" smtClean="0"/>
              <a:t>する</a:t>
            </a:r>
            <a:endParaRPr kumimoji="1" lang="en-US" altLang="ja-JP" sz="3600" dirty="0" smtClean="0"/>
          </a:p>
          <a:p>
            <a:r>
              <a:rPr lang="ja-JP" altLang="en-US" sz="3600" dirty="0"/>
              <a:t>課題を</a:t>
            </a:r>
            <a:r>
              <a:rPr lang="ja-JP" altLang="en-US" sz="3600" dirty="0" smtClean="0"/>
              <a:t>仕上げて、時間内に提出する</a:t>
            </a:r>
            <a:endParaRPr lang="en-US" altLang="ja-JP" sz="3600" dirty="0" smtClean="0"/>
          </a:p>
          <a:p>
            <a:r>
              <a:rPr kumimoji="1" lang="ja-JP" altLang="en-US" sz="3600" dirty="0"/>
              <a:t>これ以外</a:t>
            </a:r>
            <a:r>
              <a:rPr kumimoji="1" lang="ja-JP" altLang="en-US" sz="3600" dirty="0" smtClean="0"/>
              <a:t>の非認知的要因は、すべて上記のような行動として表れる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②粘り強さ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むずかしくても、退屈でも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そして邪魔が入っても</a:t>
            </a:r>
            <a:endParaRPr lang="en-US" altLang="ja-JP" sz="3600" dirty="0" smtClean="0"/>
          </a:p>
          <a:p>
            <a:r>
              <a:rPr kumimoji="1" lang="ja-JP" altLang="en-US" sz="3600" dirty="0"/>
              <a:t>あきらめずに</a:t>
            </a:r>
            <a:r>
              <a:rPr kumimoji="1" lang="ja-JP" altLang="en-US" sz="3600" dirty="0" smtClean="0"/>
              <a:t>、課題を完成しようとする</a:t>
            </a:r>
            <a:endParaRPr kumimoji="1" lang="en-US" altLang="ja-JP" sz="3600" dirty="0" smtClean="0"/>
          </a:p>
          <a:p>
            <a:r>
              <a:rPr lang="ja-JP" altLang="en-US" sz="3600" dirty="0"/>
              <a:t>努力</a:t>
            </a:r>
            <a:r>
              <a:rPr lang="ja-JP" altLang="en-US" sz="3600" dirty="0" smtClean="0"/>
              <a:t>と忍耐力</a:t>
            </a:r>
            <a:endParaRPr kumimoji="1" lang="en-US" altLang="ja-JP" sz="3600" dirty="0" smtClean="0"/>
          </a:p>
          <a:p>
            <a:r>
              <a:rPr lang="ja-JP" altLang="en-US" sz="3600" dirty="0"/>
              <a:t>自分の能力を最大限使おうと</a:t>
            </a:r>
            <a:r>
              <a:rPr lang="ja-JP" altLang="en-US" sz="3600" dirty="0" smtClean="0"/>
              <a:t>する努力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ja-JP" altLang="en-US" dirty="0"/>
              <a:t>③</a:t>
            </a:r>
            <a:r>
              <a:rPr lang="ja-JP" altLang="en-US" dirty="0" smtClean="0"/>
              <a:t>マインドセット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学習することについての見方や考え方</a:t>
            </a:r>
            <a:endParaRPr kumimoji="1" lang="en-US" altLang="ja-JP" sz="3600" dirty="0" smtClean="0">
              <a:solidFill>
                <a:srgbClr val="FF0000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ja-JP" altLang="en-US" sz="3600" dirty="0" smtClean="0"/>
              <a:t>「自分はこのクラスの中に居場所がある」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「私の能力は努力で伸びる」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「私はこれができる」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自己効力感）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「これは私にとって大事だ」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これらの考え方は学業の実際の取り組みに影響する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④学習方略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どのように課題に取り組むか</a:t>
            </a:r>
            <a:endParaRPr kumimoji="1" lang="en-US" altLang="ja-JP" sz="4000" dirty="0" smtClean="0">
              <a:solidFill>
                <a:srgbClr val="FF0000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ja-JP" altLang="en-US" sz="4000" dirty="0" smtClean="0">
                <a:latin typeface="AR P丸ゴシック体E" pitchFamily="50" charset="-128"/>
                <a:ea typeface="AR P丸ゴシック体E" pitchFamily="50" charset="-128"/>
              </a:rPr>
              <a:t>メタ認知</a:t>
            </a:r>
            <a:r>
              <a:rPr lang="ja-JP" altLang="en-US" sz="4000" dirty="0" smtClean="0"/>
              <a:t>：自分の得意な</a:t>
            </a:r>
            <a:r>
              <a:rPr lang="en-US" altLang="ja-JP" sz="4000" dirty="0" smtClean="0"/>
              <a:t>/</a:t>
            </a:r>
            <a:r>
              <a:rPr lang="ja-JP" altLang="en-US" sz="4000" dirty="0" smtClean="0"/>
              <a:t>苦手な学習法は何か？どんな勉強のしかたがよいか？どれくらいわかっているか？（モニタリング）</a:t>
            </a:r>
            <a:endParaRPr lang="en-US" altLang="ja-JP" sz="4000" dirty="0" smtClean="0"/>
          </a:p>
          <a:p>
            <a:r>
              <a:rPr lang="ja-JP" altLang="en-US" sz="4000" dirty="0" smtClean="0">
                <a:latin typeface="AR P丸ゴシック体E" pitchFamily="50" charset="-128"/>
                <a:ea typeface="AR P丸ゴシック体E" pitchFamily="50" charset="-128"/>
              </a:rPr>
              <a:t>自己制御</a:t>
            </a:r>
            <a:r>
              <a:rPr lang="ja-JP" altLang="en-US" sz="4000" dirty="0" smtClean="0"/>
              <a:t>：努力をどのように使う？</a:t>
            </a:r>
            <a:endParaRPr lang="en-US" altLang="ja-JP" sz="4000" dirty="0" smtClean="0"/>
          </a:p>
          <a:p>
            <a:r>
              <a:rPr lang="ja-JP" altLang="en-US" sz="4000" dirty="0" smtClean="0">
                <a:latin typeface="AR P丸ゴシック体E" pitchFamily="50" charset="-128"/>
                <a:ea typeface="AR P丸ゴシック体E" pitchFamily="50" charset="-128"/>
              </a:rPr>
              <a:t>目標設定</a:t>
            </a:r>
            <a:r>
              <a:rPr lang="ja-JP" altLang="en-US" sz="4000" dirty="0" smtClean="0"/>
              <a:t>：</a:t>
            </a:r>
            <a:r>
              <a:rPr lang="ja-JP" altLang="en-US" sz="40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意図的練習</a:t>
            </a:r>
            <a:r>
              <a:rPr lang="ja-JP" altLang="en-US" sz="4000" dirty="0" smtClean="0"/>
              <a:t>の意味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⑤社会的</a:t>
            </a:r>
            <a:r>
              <a:rPr lang="ja-JP" altLang="en-US" smtClean="0"/>
              <a:t>スキル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協力する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自分の考えを主張する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責任感をもつ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自己コントロールする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向社会的行動と学習意欲の関係</a:t>
            </a:r>
            <a:endParaRPr kumimoji="1" lang="en-US" altLang="ja-JP" sz="4000" dirty="0" smtClean="0"/>
          </a:p>
          <a:p>
            <a:r>
              <a:rPr lang="ja-JP" altLang="en-US" sz="4000" dirty="0" smtClean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学級の中の学習を容易にする</a:t>
            </a:r>
            <a:endParaRPr kumimoji="1" lang="ja-JP" altLang="en-US" sz="4000" dirty="0">
              <a:solidFill>
                <a:srgbClr val="FF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latin typeface="AR P丸ゴシック体E" pitchFamily="50" charset="-128"/>
                <a:ea typeface="AR P丸ゴシック体E" pitchFamily="50" charset="-128"/>
              </a:rPr>
              <a:t>学力を伸ばす隠れた要因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―</a:t>
            </a:r>
            <a:r>
              <a:rPr lang="ja-JP" altLang="en-US" dirty="0" smtClean="0">
                <a:latin typeface="AR Pマーカー体E" pitchFamily="50" charset="-128"/>
                <a:ea typeface="AR Pマーカー体E" pitchFamily="50" charset="-128"/>
              </a:rPr>
              <a:t>非認知的スキルのはたらき</a:t>
            </a:r>
            <a:r>
              <a:rPr lang="en-US" altLang="ja-JP" dirty="0" smtClean="0"/>
              <a:t>―</a:t>
            </a:r>
            <a:endParaRPr kumimoji="1" lang="ja-JP" alt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>
                <a:latin typeface="AR Pゴシック体S" pitchFamily="50" charset="-128"/>
                <a:ea typeface="AR Pゴシック体S" pitchFamily="50" charset="-128"/>
              </a:rPr>
              <a:t>非認知的スキルを育てる工夫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―</a:t>
            </a:r>
            <a:r>
              <a:rPr lang="ja-JP" altLang="en-US" dirty="0" smtClean="0"/>
              <a:t>①楽観主義</a:t>
            </a:r>
            <a:r>
              <a:rPr lang="en-US" altLang="ja-JP" dirty="0" smtClean="0"/>
              <a:t>―</a:t>
            </a:r>
            <a:endParaRPr lang="ja-JP" altLang="en-US" dirty="0" smtClean="0">
              <a:solidFill>
                <a:srgbClr val="FF0000"/>
              </a:solidFill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/>
            <a:r>
              <a:rPr lang="ja-JP" altLang="en-US" sz="4000" dirty="0" smtClean="0"/>
              <a:t>楽観主義の定義（セリグマン）</a:t>
            </a:r>
            <a:endParaRPr lang="en-US" altLang="ja-JP" sz="4000" dirty="0" smtClean="0"/>
          </a:p>
          <a:p>
            <a:pPr lvl="1" eaLnBrk="1" hangingPunct="1"/>
            <a:r>
              <a:rPr lang="ja-JP" altLang="en-US" sz="3200" dirty="0" smtClean="0"/>
              <a:t>未来をプラスに考えることだが、</a:t>
            </a:r>
            <a:r>
              <a:rPr lang="ja-JP" altLang="en-US" sz="3200" dirty="0" smtClean="0">
                <a:latin typeface="AR P丸ゴシック体E" pitchFamily="50" charset="-128"/>
                <a:ea typeface="AR P丸ゴシック体E" pitchFamily="50" charset="-128"/>
              </a:rPr>
              <a:t>失敗の原因をどう考える</a:t>
            </a:r>
            <a:r>
              <a:rPr lang="ja-JP" altLang="en-US" sz="3200" dirty="0" smtClean="0"/>
              <a:t>のかがより重要</a:t>
            </a:r>
            <a:endParaRPr lang="en-US" altLang="ja-JP" sz="3200" dirty="0" smtClean="0"/>
          </a:p>
          <a:p>
            <a:pPr lvl="1" eaLnBrk="1" hangingPunct="1"/>
            <a:r>
              <a:rPr lang="ja-JP" altLang="en-US" sz="3200" b="1" i="1" dirty="0" smtClean="0">
                <a:solidFill>
                  <a:srgbClr val="FF0000"/>
                </a:solidFill>
              </a:rPr>
              <a:t>一時的（変わりやすい）　</a:t>
            </a:r>
            <a:r>
              <a:rPr lang="ja-JP" altLang="en-US" sz="3200" dirty="0" smtClean="0"/>
              <a:t>対　永続的</a:t>
            </a:r>
            <a:endParaRPr lang="en-US" altLang="ja-JP" sz="3200" dirty="0" smtClean="0"/>
          </a:p>
          <a:p>
            <a:pPr lvl="1" eaLnBrk="1" hangingPunct="1"/>
            <a:r>
              <a:rPr lang="ja-JP" altLang="en-US" sz="3200" b="1" i="1" dirty="0" smtClean="0">
                <a:solidFill>
                  <a:srgbClr val="FF0000"/>
                </a:solidFill>
              </a:rPr>
              <a:t>部分的　</a:t>
            </a:r>
            <a:r>
              <a:rPr lang="ja-JP" altLang="en-US" sz="3200" dirty="0" smtClean="0"/>
              <a:t>対　全体的</a:t>
            </a:r>
            <a:endParaRPr lang="en-US" altLang="ja-JP" sz="3200" dirty="0" smtClean="0"/>
          </a:p>
          <a:p>
            <a:pPr lvl="1" eaLnBrk="1" hangingPunct="1"/>
            <a:r>
              <a:rPr lang="ja-JP" altLang="en-US" sz="3200" b="1" i="1" dirty="0" smtClean="0">
                <a:solidFill>
                  <a:srgbClr val="FF0000"/>
                </a:solidFill>
              </a:rPr>
              <a:t>自分でコントロール可能</a:t>
            </a:r>
            <a:r>
              <a:rPr lang="ja-JP" altLang="en-US" sz="3200" dirty="0" smtClean="0"/>
              <a:t>　対　どうにもできない</a:t>
            </a:r>
            <a:endParaRPr lang="en-US" altLang="ja-JP" sz="3200" dirty="0" smtClean="0"/>
          </a:p>
          <a:p>
            <a:pPr lvl="1" eaLnBrk="1" hangingPunct="1"/>
            <a:endParaRPr lang="en-US" altLang="ja-JP" dirty="0" smtClean="0"/>
          </a:p>
          <a:p>
            <a:pPr lvl="1" eaLnBrk="1" hangingPunct="1"/>
            <a:endParaRPr lang="en-US" altLang="ja-JP" dirty="0" smtClean="0"/>
          </a:p>
          <a:p>
            <a:pPr lvl="1" eaLnBrk="1" hangingPunct="1"/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非認知的スキルを育てる工夫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―</a:t>
            </a:r>
            <a:r>
              <a:rPr lang="ja-JP" altLang="en-US" dirty="0" smtClean="0"/>
              <a:t>①楽観主義</a:t>
            </a:r>
            <a:r>
              <a:rPr lang="en-US" altLang="ja-JP" dirty="0" smtClean="0"/>
              <a:t>―</a:t>
            </a:r>
            <a:endParaRPr lang="ja-JP" altLang="en-US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4973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しかし、楽観主義で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なのか？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「</a:t>
            </a:r>
            <a:r>
              <a:rPr lang="ja-JP" altLang="en-US" dirty="0" smtClean="0">
                <a:solidFill>
                  <a:srgbClr val="00B050"/>
                </a:solidFill>
                <a:latin typeface="AR P丸ゴシック体E" pitchFamily="50" charset="-128"/>
                <a:ea typeface="AR P丸ゴシック体E" pitchFamily="50" charset="-128"/>
              </a:rPr>
              <a:t>君たちの将来は明るい</a:t>
            </a:r>
            <a:r>
              <a:rPr lang="ja-JP" altLang="en-US" dirty="0" smtClean="0"/>
              <a:t>」「</a:t>
            </a:r>
            <a:r>
              <a:rPr lang="ja-JP" altLang="en-US" b="1" dirty="0" smtClean="0">
                <a:solidFill>
                  <a:srgbClr val="00B050"/>
                </a:solidFill>
                <a:latin typeface="AR P丸ゴシック体E" pitchFamily="50" charset="-128"/>
                <a:ea typeface="AR P丸ゴシック体E" pitchFamily="50" charset="-128"/>
              </a:rPr>
              <a:t>君たちの夢は必ず実現する</a:t>
            </a:r>
            <a:r>
              <a:rPr lang="ja-JP" altLang="en-US" dirty="0" smtClean="0"/>
              <a:t>」のモットーの効力は？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目標を決めるときの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タイプ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①楽観主義者・・・よい結果を想像</a:t>
            </a:r>
            <a:endParaRPr lang="en-US" altLang="ja-JP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ja-JP" altLang="en-US" dirty="0" smtClean="0"/>
              <a:t>しかし、ピンチ</a:t>
            </a:r>
            <a:r>
              <a:rPr lang="en-US" altLang="ja-JP" dirty="0" smtClean="0"/>
              <a:t>/</a:t>
            </a:r>
            <a:r>
              <a:rPr lang="ja-JP" altLang="en-US" dirty="0" smtClean="0"/>
              <a:t>失敗すると折れやすい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②悲観主義者・・・マイナスの結果が頭に浮かび、何かをする前にめげてしまう。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③</a:t>
            </a:r>
            <a:r>
              <a:rPr lang="ja-JP" altLang="en-US" sz="3900" dirty="0" smtClean="0">
                <a:solidFill>
                  <a:srgbClr val="FF0000"/>
                </a:solidFill>
              </a:rPr>
              <a:t>心的対照化</a:t>
            </a:r>
            <a:r>
              <a:rPr lang="en-US" altLang="ja-JP" dirty="0" smtClean="0"/>
              <a:t>(mental contrasting)</a:t>
            </a:r>
            <a:r>
              <a:rPr lang="ja-JP" altLang="en-US" dirty="0" smtClean="0"/>
              <a:t>をする人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②打たれ強い有能感をつける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ドェックの研究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算数の苦手</a:t>
            </a:r>
            <a:r>
              <a:rPr lang="ja-JP" altLang="en-US" dirty="0" smtClean="0"/>
              <a:t>の子ども</a:t>
            </a:r>
            <a:r>
              <a:rPr lang="en-US" altLang="ja-JP" dirty="0" smtClean="0"/>
              <a:t>(8-13</a:t>
            </a:r>
            <a:r>
              <a:rPr lang="ja-JP" altLang="en-US" dirty="0" smtClean="0"/>
              <a:t>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</a:t>
            </a:r>
            <a:r>
              <a:rPr lang="en-US" altLang="ja-JP" dirty="0" smtClean="0"/>
              <a:t>25</a:t>
            </a:r>
            <a:r>
              <a:rPr lang="ja-JP" altLang="en-US" dirty="0" smtClean="0"/>
              <a:t>日間の訓練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成功</a:t>
            </a:r>
            <a:r>
              <a:rPr kumimoji="1" lang="ja-JP" altLang="en-US" dirty="0" smtClean="0"/>
              <a:t>経験群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練習問題</a:t>
            </a:r>
            <a:r>
              <a:rPr lang="ja-JP" altLang="en-US" dirty="0" smtClean="0"/>
              <a:t>はいつも正解できる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易しい問題）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再帰属群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何度か失敗する課題だが、失敗のたびに「頑張りが</a:t>
            </a:r>
            <a:r>
              <a:rPr kumimoji="1" lang="ja-JP" altLang="en-US" dirty="0" err="1" smtClean="0"/>
              <a:t>ずく</a:t>
            </a:r>
            <a:r>
              <a:rPr kumimoji="1" lang="ja-JP" altLang="en-US" dirty="0" smtClean="0"/>
              <a:t>なかった」とフィードバック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再帰属）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実験：算数のテスト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易しい問題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⇒むずかしい</a:t>
            </a:r>
            <a:r>
              <a:rPr kumimoji="1" lang="ja-JP" altLang="en-US" dirty="0"/>
              <a:t>問題</a:t>
            </a:r>
            <a:r>
              <a:rPr kumimoji="1" lang="ja-JP" altLang="en-US" dirty="0" smtClean="0"/>
              <a:t>で失敗⇒前にできたやさしい問題</a:t>
            </a:r>
            <a:r>
              <a:rPr kumimoji="1" lang="en-US" altLang="ja-JP" dirty="0" smtClean="0"/>
              <a:t>A’</a:t>
            </a:r>
          </a:p>
          <a:p>
            <a:pPr lvl="2"/>
            <a:r>
              <a:rPr lang="ja-JP" altLang="en-US" dirty="0" smtClean="0"/>
              <a:t>失敗後の</a:t>
            </a:r>
            <a:r>
              <a:rPr lang="en-US" altLang="ja-JP" dirty="0" smtClean="0"/>
              <a:t>A</a:t>
            </a:r>
            <a:r>
              <a:rPr lang="ja-JP" altLang="en-US" dirty="0" smtClean="0"/>
              <a:t>と</a:t>
            </a:r>
            <a:r>
              <a:rPr lang="en-US" altLang="ja-JP" dirty="0" smtClean="0"/>
              <a:t>A’</a:t>
            </a:r>
            <a:r>
              <a:rPr lang="ja-JP" altLang="en-US" dirty="0" smtClean="0"/>
              <a:t>の変化を見る</a:t>
            </a:r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成功経験</a:t>
            </a:r>
            <a:r>
              <a:rPr lang="ja-JP" altLang="en-US" dirty="0" smtClean="0"/>
              <a:t>は失敗に対してもろくさせる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39" y="1124744"/>
            <a:ext cx="8674137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ja-JP" altLang="en-US" dirty="0" smtClean="0"/>
              <a:t>②打たれ強い有能感をつける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ホンモノの実力に支えられていない有能感や自尊心</a:t>
            </a:r>
            <a:endParaRPr kumimoji="1" lang="en-US" altLang="ja-JP" dirty="0" smtClean="0"/>
          </a:p>
          <a:p>
            <a:r>
              <a:rPr lang="ja-JP" altLang="en-US" dirty="0" smtClean="0"/>
              <a:t>⇒</a:t>
            </a:r>
            <a:r>
              <a:rPr lang="ja-JP" altLang="en-US" sz="3600" dirty="0" smtClean="0">
                <a:solidFill>
                  <a:srgbClr val="FF0000"/>
                </a:solidFill>
              </a:rPr>
              <a:t>仮想的有能感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自分の「有能感」や「自尊心」を壊すような情報を避ける</a:t>
            </a:r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  <a:latin typeface="AR Pマーカー体E" pitchFamily="50" charset="-128"/>
                <a:ea typeface="AR Pマーカー体E" pitchFamily="50" charset="-128"/>
              </a:rPr>
              <a:t>下方比較</a:t>
            </a:r>
            <a:r>
              <a:rPr kumimoji="1" lang="ja-JP" altLang="en-US" dirty="0" smtClean="0"/>
              <a:t>する：誰かを見下すことで自分の優越性を感じる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自尊心を引き上げは学力向上に役立っていない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アメリカの</a:t>
            </a:r>
            <a:r>
              <a:rPr kumimoji="1" lang="en-US" altLang="ja-JP" dirty="0" smtClean="0"/>
              <a:t>90</a:t>
            </a:r>
            <a:r>
              <a:rPr kumimoji="1" lang="ja-JP" altLang="en-US" dirty="0" smtClean="0"/>
              <a:t>年代の教育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③マインドセットを変える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600" dirty="0" smtClean="0"/>
              <a:t>知能や能力は生まれつきではない</a:t>
            </a:r>
            <a:endParaRPr kumimoji="1" lang="en-US" altLang="ja-JP" sz="3600" dirty="0" smtClean="0"/>
          </a:p>
          <a:p>
            <a:pPr lvl="1"/>
            <a:r>
              <a:rPr lang="ja-JP" altLang="en-US" sz="3600" dirty="0" smtClean="0"/>
              <a:t>エキスパート理論が教えること</a:t>
            </a:r>
            <a:endParaRPr lang="en-US" altLang="ja-JP" sz="3600" dirty="0" smtClean="0"/>
          </a:p>
          <a:p>
            <a:pPr lvl="1"/>
            <a:r>
              <a:rPr kumimoji="1" lang="ja-JP" altLang="en-US" sz="3600" dirty="0" smtClean="0"/>
              <a:t>この世に天才は存在しない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努力すればだれでも伸びる</a:t>
            </a:r>
            <a:endParaRPr lang="en-US" altLang="ja-JP" sz="3600" dirty="0" smtClean="0"/>
          </a:p>
          <a:p>
            <a:r>
              <a:rPr kumimoji="1" lang="ja-JP" altLang="en-US" sz="3600" dirty="0"/>
              <a:t>失敗は無駄で</a:t>
            </a:r>
            <a:r>
              <a:rPr kumimoji="1" lang="ja-JP" altLang="en-US" sz="3600" dirty="0" smtClean="0"/>
              <a:t>ない</a:t>
            </a:r>
            <a:endParaRPr kumimoji="1" lang="en-US" altLang="ja-JP" sz="3600" dirty="0" smtClean="0"/>
          </a:p>
          <a:p>
            <a:pPr lvl="1"/>
            <a:r>
              <a:rPr lang="ja-JP" altLang="en-US" sz="3600" dirty="0" smtClean="0"/>
              <a:t>むしろ失敗から学ぼう</a:t>
            </a:r>
            <a:endParaRPr lang="en-US" altLang="ja-JP" sz="3600" dirty="0" smtClean="0"/>
          </a:p>
          <a:p>
            <a:r>
              <a:rPr lang="ja-JP" altLang="en-US" sz="4000" dirty="0" smtClean="0">
                <a:solidFill>
                  <a:srgbClr val="FF0000"/>
                </a:solidFill>
                <a:latin typeface="AR P勘亭流H" pitchFamily="66" charset="-128"/>
                <a:ea typeface="AR P勘亭流H" pitchFamily="66" charset="-128"/>
              </a:rPr>
              <a:t>禁句！</a:t>
            </a:r>
            <a:endParaRPr lang="en-US" altLang="ja-JP" sz="4000" dirty="0" smtClean="0">
              <a:solidFill>
                <a:srgbClr val="FF0000"/>
              </a:solidFill>
              <a:latin typeface="AR P勘亭流H" pitchFamily="66" charset="-128"/>
              <a:ea typeface="AR P勘亭流H" pitchFamily="66" charset="-128"/>
            </a:endParaRPr>
          </a:p>
          <a:p>
            <a:r>
              <a:rPr lang="ja-JP" altLang="en-US" sz="4000" dirty="0" smtClean="0"/>
              <a:t>「頭がいいね」「天才だ！」</a:t>
            </a:r>
            <a:endParaRPr lang="en-US" altLang="ja-JP" sz="4000" dirty="0" smtClean="0"/>
          </a:p>
          <a:p>
            <a:r>
              <a:rPr lang="ja-JP" altLang="en-US" sz="4000" dirty="0" smtClean="0"/>
              <a:t>「何度やってもダメだ！」</a:t>
            </a:r>
            <a:endParaRPr lang="en-US" altLang="ja-JP" sz="4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粘り強さと努力の測定法：質問項目にしっかり回答する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ヒットほか（</a:t>
            </a:r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/>
              <a:t>中</a:t>
            </a:r>
            <a:r>
              <a:rPr lang="en-US" altLang="ja-JP" dirty="0"/>
              <a:t>1</a:t>
            </a:r>
            <a:r>
              <a:rPr lang="ja-JP" altLang="en-US" dirty="0"/>
              <a:t>に</a:t>
            </a:r>
            <a:r>
              <a:rPr lang="ja-JP" altLang="en-US" dirty="0" smtClean="0"/>
              <a:t>対する大規模な追跡研究</a:t>
            </a:r>
            <a:r>
              <a:rPr lang="en-US" altLang="ja-JP" dirty="0" smtClean="0"/>
              <a:t>(</a:t>
            </a:r>
            <a:r>
              <a:rPr lang="ja-JP" altLang="en-US" dirty="0" smtClean="0"/>
              <a:t>成人期まで）</a:t>
            </a:r>
            <a:endParaRPr lang="en-US" altLang="ja-JP" dirty="0" smtClean="0"/>
          </a:p>
          <a:p>
            <a:r>
              <a:rPr kumimoji="1" lang="en-US" altLang="ja-JP" dirty="0" smtClean="0"/>
              <a:t>300</a:t>
            </a:r>
            <a:r>
              <a:rPr kumimoji="1" lang="ja-JP" altLang="en-US" dirty="0" smtClean="0"/>
              <a:t>項目を超える質問紙に答えてもらう</a:t>
            </a:r>
            <a:endParaRPr kumimoji="1" lang="en-US" altLang="ja-JP" dirty="0" smtClean="0"/>
          </a:p>
          <a:p>
            <a:r>
              <a:rPr lang="ja-JP" altLang="en-US" dirty="0"/>
              <a:t>その時</a:t>
            </a:r>
            <a:r>
              <a:rPr lang="ja-JP" altLang="en-US" dirty="0" smtClean="0"/>
              <a:t>の未回答の比率は、高校の成績、中退の有無、大学進学、就職後の年収までを予測</a:t>
            </a:r>
            <a:endParaRPr lang="en-US" altLang="ja-JP" dirty="0" smtClean="0"/>
          </a:p>
          <a:p>
            <a:r>
              <a:rPr kumimoji="1" lang="ja-JP" altLang="en-US" dirty="0"/>
              <a:t>面倒くさい、退屈</a:t>
            </a:r>
            <a:r>
              <a:rPr kumimoji="1" lang="ja-JP" altLang="en-US" dirty="0" smtClean="0"/>
              <a:t>な調査項目に一つずつ答えること⇒粘り強さと努力の表れ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100" dirty="0" smtClean="0"/>
              <a:t>　　　　</a:t>
            </a:r>
            <a:r>
              <a:rPr kumimoji="1" lang="ja-JP" altLang="en-US" sz="3600" dirty="0" smtClean="0"/>
              <a:t>教師の影響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チェン</a:t>
            </a:r>
            <a:r>
              <a:rPr kumimoji="1" lang="en-US" altLang="ja-JP" sz="3600" dirty="0" smtClean="0"/>
              <a:t>, 2015)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中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の時に、教師にも調査に答えてもらう</a:t>
            </a:r>
            <a:endParaRPr kumimoji="1" lang="en-US" altLang="ja-JP" dirty="0" smtClean="0"/>
          </a:p>
          <a:p>
            <a:r>
              <a:rPr lang="ja-JP" altLang="en-US" dirty="0"/>
              <a:t>中</a:t>
            </a:r>
            <a:r>
              <a:rPr lang="en-US" altLang="ja-JP" dirty="0"/>
              <a:t>1</a:t>
            </a:r>
            <a:r>
              <a:rPr lang="ja-JP" altLang="en-US" dirty="0"/>
              <a:t>の時</a:t>
            </a:r>
            <a:r>
              <a:rPr lang="ja-JP" altLang="en-US" dirty="0" smtClean="0"/>
              <a:t>の教師の回答率は、高</a:t>
            </a:r>
            <a:r>
              <a:rPr lang="en-US" altLang="ja-JP" dirty="0" smtClean="0"/>
              <a:t>3</a:t>
            </a:r>
            <a:r>
              <a:rPr lang="ja-JP" altLang="en-US" dirty="0" smtClean="0"/>
              <a:t>の時の生徒の回答率を予測</a:t>
            </a:r>
            <a:endParaRPr lang="en-US" altLang="ja-JP" dirty="0" smtClean="0"/>
          </a:p>
          <a:p>
            <a:r>
              <a:rPr kumimoji="1" lang="ja-JP" altLang="en-US" sz="3600" dirty="0">
                <a:solidFill>
                  <a:srgbClr val="FF0000"/>
                </a:solidFill>
              </a:rPr>
              <a:t>モデルとしての教師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の行動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非認知的スキル）</a:t>
            </a:r>
            <a:endParaRPr kumimoji="1" lang="en-US" altLang="ja-JP" dirty="0" smtClean="0"/>
          </a:p>
          <a:p>
            <a:r>
              <a:rPr lang="ja-JP" altLang="en-US" dirty="0"/>
              <a:t>無意識のうち</a:t>
            </a:r>
            <a:r>
              <a:rPr lang="ja-JP" altLang="en-US" dirty="0" smtClean="0"/>
              <a:t>にむずかしいことや面倒なこと、手間のかかることにぶつかると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「面倒くさい」と言う。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イヤな顔を</a:t>
            </a:r>
            <a:r>
              <a:rPr kumimoji="1" lang="ja-JP" altLang="en-US" dirty="0" smtClean="0"/>
              <a:t>する</a:t>
            </a:r>
            <a:endParaRPr kumimoji="1" lang="en-US" altLang="ja-JP" dirty="0" smtClean="0"/>
          </a:p>
          <a:p>
            <a:r>
              <a:rPr lang="ja-JP" altLang="en-US" dirty="0" smtClean="0"/>
              <a:t>⇒子どもも面倒なことに消極的になる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①学力をつける・伸ばすことについての中・長期的な見方の重要性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　　⇒長い目で学力をつける</a:t>
            </a:r>
            <a:endParaRPr lang="en-US" altLang="ja-JP" sz="4000" dirty="0" smtClean="0"/>
          </a:p>
          <a:p>
            <a:r>
              <a:rPr lang="ja-JP" altLang="en-US" sz="4000" dirty="0" smtClean="0"/>
              <a:t>②毎日の授業や学級づくりが第一</a:t>
            </a:r>
            <a:endParaRPr lang="en-US" altLang="ja-JP" sz="4000" dirty="0" smtClean="0"/>
          </a:p>
          <a:p>
            <a:r>
              <a:rPr lang="ja-JP" altLang="en-US" sz="4000" dirty="0" smtClean="0"/>
              <a:t>③へこたれないマインドセットをつくる</a:t>
            </a:r>
            <a:endParaRPr lang="en-US" altLang="ja-JP" sz="4000" dirty="0" smtClean="0"/>
          </a:p>
          <a:p>
            <a:endParaRPr kumimoji="1" lang="ja-JP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今日の話の論点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定まった知見ではなくて、現在のホットな論争点を提示する</a:t>
            </a:r>
            <a:endParaRPr kumimoji="1" lang="en-US" altLang="ja-JP" dirty="0" smtClean="0"/>
          </a:p>
          <a:p>
            <a:r>
              <a:rPr lang="ja-JP" altLang="en-US" dirty="0" smtClean="0"/>
              <a:t>アメリカの</a:t>
            </a:r>
            <a:r>
              <a:rPr lang="ja-JP" altLang="en-US" dirty="0" smtClean="0">
                <a:latin typeface="AR P丸ゴシック体E" pitchFamily="50" charset="-128"/>
                <a:ea typeface="AR P丸ゴシック体E" pitchFamily="50" charset="-128"/>
              </a:rPr>
              <a:t>教育</a:t>
            </a:r>
            <a:r>
              <a:rPr lang="ja-JP" altLang="en-US" dirty="0" smtClean="0"/>
              <a:t>改革からの</a:t>
            </a:r>
            <a:r>
              <a:rPr lang="ja-JP" altLang="en-US" dirty="0" smtClean="0">
                <a:latin typeface="AR P丸ゴシック体E" pitchFamily="50" charset="-128"/>
                <a:ea typeface="AR P丸ゴシック体E" pitchFamily="50" charset="-128"/>
              </a:rPr>
              <a:t>教訓</a:t>
            </a:r>
            <a:endParaRPr lang="en-US" altLang="ja-JP" dirty="0" smtClean="0"/>
          </a:p>
          <a:p>
            <a:r>
              <a:rPr kumimoji="1" lang="ja-JP" altLang="en-US" dirty="0"/>
              <a:t>いま</a:t>
            </a:r>
            <a:r>
              <a:rPr kumimoji="1" lang="ja-JP" altLang="en-US" dirty="0" smtClean="0"/>
              <a:t>、私たちの課題にどう対処するか</a:t>
            </a:r>
            <a:endParaRPr kumimoji="1" lang="en-US" altLang="ja-JP" dirty="0" smtClean="0"/>
          </a:p>
          <a:p>
            <a:r>
              <a:rPr lang="ja-JP" altLang="en-US" dirty="0"/>
              <a:t>学力向上に対する中・長期的</a:t>
            </a:r>
            <a:r>
              <a:rPr lang="ja-JP" altLang="en-US" dirty="0" smtClean="0"/>
              <a:t>な対応策と</a:t>
            </a:r>
            <a:endParaRPr lang="en-US" altLang="ja-JP" dirty="0" smtClean="0"/>
          </a:p>
          <a:p>
            <a:r>
              <a:rPr kumimoji="1" lang="ja-JP" altLang="en-US" dirty="0" smtClean="0"/>
              <a:t>毎日の教室でのヒント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rgbClr val="FF0000"/>
                </a:solidFill>
              </a:rPr>
              <a:t>非</a:t>
            </a:r>
            <a:r>
              <a:rPr kumimoji="1" lang="ja-JP" altLang="en-US" dirty="0" smtClean="0"/>
              <a:t>認知</a:t>
            </a:r>
            <a:r>
              <a:rPr lang="ja-JP" altLang="en-US" dirty="0" smtClean="0"/>
              <a:t>的</a:t>
            </a:r>
            <a:r>
              <a:rPr kumimoji="1" lang="ja-JP" altLang="en-US" dirty="0" smtClean="0"/>
              <a:t>要因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スキル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ウェクスラー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1896-1981</a:t>
            </a:r>
            <a:r>
              <a:rPr lang="ja-JP" altLang="en-US" sz="4000" dirty="0" smtClean="0"/>
              <a:t>）</a:t>
            </a:r>
            <a:endParaRPr lang="en-US" altLang="ja-JP" sz="4000" dirty="0" smtClean="0"/>
          </a:p>
          <a:p>
            <a:pPr lvl="1"/>
            <a:r>
              <a:rPr lang="en-US" altLang="ja-JP" sz="3100" dirty="0" smtClean="0"/>
              <a:t>WISC</a:t>
            </a:r>
            <a:r>
              <a:rPr lang="ja-JP" altLang="en-US" sz="3100" dirty="0" smtClean="0"/>
              <a:t>などの知能検査の開発者</a:t>
            </a:r>
            <a:endParaRPr kumimoji="1" lang="en-US" altLang="ja-JP" sz="3100" dirty="0"/>
          </a:p>
          <a:p>
            <a:r>
              <a:rPr kumimoji="1" lang="ja-JP" altLang="en-US" sz="4000" dirty="0" smtClean="0"/>
              <a:t>いわく</a:t>
            </a:r>
            <a:endParaRPr kumimoji="1" lang="en-US" altLang="ja-JP" sz="4000" dirty="0" smtClean="0"/>
          </a:p>
          <a:p>
            <a:pPr lvl="1"/>
            <a:r>
              <a:rPr lang="en-US" altLang="ja-JP" sz="4000" dirty="0"/>
              <a:t>｢</a:t>
            </a:r>
            <a:r>
              <a:rPr lang="ja-JP" altLang="en-US" sz="4000" dirty="0"/>
              <a:t>知能検査で測定できるの</a:t>
            </a:r>
            <a:r>
              <a:rPr lang="ja-JP" altLang="en-US" sz="4000" dirty="0" smtClean="0"/>
              <a:t>は知能の</a:t>
            </a:r>
            <a:r>
              <a:rPr lang="en-US" altLang="ja-JP" sz="4000" dirty="0" smtClean="0"/>
              <a:t>30-50</a:t>
            </a:r>
            <a:r>
              <a:rPr lang="ja-JP" altLang="en-US" sz="4000" dirty="0" smtClean="0"/>
              <a:t>％」</a:t>
            </a:r>
            <a:endParaRPr lang="en-US" altLang="ja-JP" sz="4000" dirty="0" smtClean="0"/>
          </a:p>
          <a:p>
            <a:pPr lvl="1"/>
            <a:r>
              <a:rPr kumimoji="1" lang="ja-JP" altLang="en-US" sz="4000" dirty="0"/>
              <a:t>知能検査</a:t>
            </a:r>
            <a:r>
              <a:rPr kumimoji="1" lang="ja-JP" altLang="en-US" sz="4000" dirty="0" smtClean="0"/>
              <a:t>で調べた結果（</a:t>
            </a:r>
            <a:r>
              <a:rPr kumimoji="1" lang="en-US" altLang="ja-JP" sz="4000" dirty="0" smtClean="0"/>
              <a:t>IQ</a:t>
            </a:r>
            <a:r>
              <a:rPr lang="ja-JP" altLang="en-US" sz="4000" dirty="0" smtClean="0"/>
              <a:t>）の半分以上は、知能以外の要因？</a:t>
            </a:r>
            <a:endParaRPr kumimoji="1" lang="ja-JP" altLang="en-US" sz="4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0232" y="908720"/>
            <a:ext cx="1843695" cy="222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4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kumimoji="1" lang="ja-JP" altLang="en-US" dirty="0" smtClean="0"/>
              <a:t>不思議なこと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教科の力や知識では同程度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頭の良さ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知能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でも同程度なのに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　　　↓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学力検査ではずいぶん違う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普段の</a:t>
            </a:r>
            <a:r>
              <a:rPr lang="ja-JP" altLang="en-US" sz="3600" dirty="0" smtClean="0"/>
              <a:t>授業や学校の中の行動ではずいぶん違う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　　　↓</a:t>
            </a:r>
            <a:endParaRPr kumimoji="1" lang="en-US" altLang="ja-JP" sz="3600" dirty="0" smtClean="0"/>
          </a:p>
          <a:p>
            <a:r>
              <a:rPr lang="ja-JP" altLang="en-US" sz="3600" dirty="0" smtClean="0">
                <a:solidFill>
                  <a:srgbClr val="FF0000"/>
                </a:solidFill>
                <a:latin typeface="AR P丸ゴシック体E" pitchFamily="50" charset="-128"/>
                <a:ea typeface="AR P丸ゴシック体E" pitchFamily="50" charset="-128"/>
              </a:rPr>
              <a:t>教科や知能以外の要因の力？</a:t>
            </a:r>
            <a:endParaRPr kumimoji="1" lang="ja-JP" altLang="en-US" sz="3600" dirty="0">
              <a:solidFill>
                <a:srgbClr val="FF0000"/>
              </a:solidFill>
              <a:latin typeface="AR P丸ゴシック体E" pitchFamily="50" charset="-128"/>
              <a:ea typeface="AR P丸ゴシック体E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なぜ非認知的要因に注目されるようになったか？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人の長期的な生活のよさ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ウェルビーイング）の予測では、知能以外の要因の影響力が大きい</a:t>
            </a:r>
            <a:endParaRPr kumimoji="1" lang="en-US" altLang="ja-JP" dirty="0" smtClean="0"/>
          </a:p>
          <a:p>
            <a:pPr lvl="1"/>
            <a:r>
              <a:rPr lang="ja-JP" altLang="en-US" sz="36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パーソナリティ要因</a:t>
            </a:r>
            <a:r>
              <a:rPr lang="ja-JP" altLang="en-US" sz="3600" dirty="0" smtClean="0"/>
              <a:t>：</a:t>
            </a:r>
            <a:r>
              <a:rPr lang="ja-JP" altLang="en-US" sz="3600" dirty="0" smtClean="0">
                <a:solidFill>
                  <a:srgbClr val="00B050"/>
                </a:solidFill>
                <a:latin typeface="AR P丸ゴシック体E" pitchFamily="50" charset="-128"/>
                <a:ea typeface="AR P丸ゴシック体E" pitchFamily="50" charset="-128"/>
              </a:rPr>
              <a:t>良心性・誠実性</a:t>
            </a:r>
            <a:endParaRPr lang="en-US" altLang="ja-JP" sz="3600" dirty="0" smtClean="0">
              <a:solidFill>
                <a:srgbClr val="00B050"/>
              </a:solidFill>
              <a:latin typeface="AR P丸ゴシック体E" pitchFamily="50" charset="-128"/>
              <a:ea typeface="AR P丸ゴシック体E" pitchFamily="50" charset="-128"/>
            </a:endParaRPr>
          </a:p>
          <a:p>
            <a:pPr lvl="1"/>
            <a:r>
              <a:rPr kumimoji="1" lang="ja-JP" altLang="en-US" sz="3200" dirty="0"/>
              <a:t>約束を</a:t>
            </a:r>
            <a:r>
              <a:rPr kumimoji="1" lang="ja-JP" altLang="en-US" sz="3200" dirty="0" smtClean="0"/>
              <a:t>守る</a:t>
            </a:r>
            <a:r>
              <a:rPr lang="ja-JP" altLang="en-US" sz="3200" dirty="0" smtClean="0"/>
              <a:t>（</a:t>
            </a:r>
            <a:r>
              <a:rPr kumimoji="1" lang="ja-JP" altLang="en-US" sz="3200" dirty="0" smtClean="0"/>
              <a:t>責任感）</a:t>
            </a:r>
            <a:endParaRPr kumimoji="1" lang="en-US" altLang="ja-JP" sz="3200" dirty="0" smtClean="0"/>
          </a:p>
          <a:p>
            <a:pPr lvl="1"/>
            <a:r>
              <a:rPr lang="ja-JP" altLang="en-US" sz="3200" dirty="0"/>
              <a:t>計画的</a:t>
            </a:r>
            <a:r>
              <a:rPr lang="ja-JP" altLang="en-US" sz="3200" dirty="0" smtClean="0"/>
              <a:t>に行う</a:t>
            </a:r>
            <a:endParaRPr lang="en-US" altLang="ja-JP" sz="3200" dirty="0" smtClean="0"/>
          </a:p>
          <a:p>
            <a:pPr lvl="1"/>
            <a:r>
              <a:rPr kumimoji="1" lang="ja-JP" altLang="en-US" sz="3200" dirty="0"/>
              <a:t>自制心が</a:t>
            </a:r>
            <a:r>
              <a:rPr kumimoji="1" lang="ja-JP" altLang="en-US" sz="3200" dirty="0" smtClean="0"/>
              <a:t>強い</a:t>
            </a:r>
            <a:r>
              <a:rPr kumimoji="1" lang="ja-JP" altLang="en-US" dirty="0" smtClean="0"/>
              <a:t>など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なぜ非認知的要因に注目されるようになったか？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600" dirty="0" smtClean="0"/>
              <a:t>学力や学校生活の適応には知能よりも、非認知的要因の方が影響力が強い</a:t>
            </a:r>
            <a:endParaRPr kumimoji="1" lang="en-US" altLang="ja-JP" sz="3600" dirty="0" smtClean="0"/>
          </a:p>
          <a:p>
            <a:pPr lvl="1"/>
            <a:r>
              <a:rPr lang="ja-JP" altLang="en-US" sz="3200" dirty="0">
                <a:solidFill>
                  <a:srgbClr val="FF0000"/>
                </a:solidFill>
              </a:rPr>
              <a:t>自制</a:t>
            </a:r>
            <a:r>
              <a:rPr lang="ja-JP" altLang="en-US" sz="3200" dirty="0" smtClean="0">
                <a:solidFill>
                  <a:srgbClr val="FF0000"/>
                </a:solidFill>
              </a:rPr>
              <a:t>心</a:t>
            </a:r>
            <a:r>
              <a:rPr lang="en-US" altLang="ja-JP" sz="3200" dirty="0" smtClean="0">
                <a:solidFill>
                  <a:srgbClr val="FF0000"/>
                </a:solidFill>
              </a:rPr>
              <a:t>(</a:t>
            </a:r>
            <a:r>
              <a:rPr lang="ja-JP" altLang="en-US" sz="3200" dirty="0" smtClean="0">
                <a:solidFill>
                  <a:srgbClr val="FF0000"/>
                </a:solidFill>
              </a:rPr>
              <a:t>自己コントロール）</a:t>
            </a:r>
            <a:r>
              <a:rPr lang="ja-JP" altLang="en-US" sz="3200" dirty="0" smtClean="0"/>
              <a:t>ができることは、</a:t>
            </a:r>
            <a:endParaRPr lang="en-US" altLang="ja-JP" sz="3200" dirty="0" smtClean="0"/>
          </a:p>
          <a:p>
            <a:pPr lvl="1"/>
            <a:r>
              <a:rPr kumimoji="1" lang="ja-JP" altLang="en-US" sz="3200" dirty="0"/>
              <a:t>高校の中退</a:t>
            </a:r>
            <a:r>
              <a:rPr kumimoji="1" lang="ja-JP" altLang="en-US" sz="3200" dirty="0" smtClean="0"/>
              <a:t>、学業成績、大学進学などにプラスの影響</a:t>
            </a:r>
            <a:endParaRPr kumimoji="1" lang="en-US" altLang="ja-JP" sz="3200" dirty="0" smtClean="0"/>
          </a:p>
          <a:p>
            <a:pPr lvl="1"/>
            <a:r>
              <a:rPr lang="ja-JP" altLang="en-US" sz="3200" dirty="0" smtClean="0"/>
              <a:t>知能</a:t>
            </a:r>
            <a:r>
              <a:rPr lang="en-US" altLang="ja-JP" sz="3200" dirty="0" smtClean="0"/>
              <a:t>(IQ</a:t>
            </a:r>
            <a:r>
              <a:rPr lang="ja-JP" altLang="en-US" sz="3200" dirty="0" smtClean="0"/>
              <a:t>）よりも予測力が強い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なぜ非認知的要因に注目されるようになったか？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①高校の内申書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通知表の評価点）は、大学適性試験の成績よりも、大学在学中の成績（</a:t>
            </a:r>
            <a:r>
              <a:rPr kumimoji="1" lang="en-US" altLang="ja-JP" dirty="0" smtClean="0"/>
              <a:t>GPA</a:t>
            </a:r>
            <a:r>
              <a:rPr kumimoji="1" lang="ja-JP" altLang="en-US" dirty="0" smtClean="0"/>
              <a:t>）を予測</a:t>
            </a:r>
            <a:endParaRPr kumimoji="1" lang="en-US" altLang="ja-JP" dirty="0" smtClean="0"/>
          </a:p>
          <a:p>
            <a:pPr lvl="1"/>
            <a:r>
              <a:rPr lang="ja-JP" altLang="en-US" sz="3200" dirty="0"/>
              <a:t>高校の所在地</a:t>
            </a:r>
            <a:r>
              <a:rPr lang="ja-JP" altLang="en-US" sz="3200" dirty="0" smtClean="0"/>
              <a:t>や偏差値には関係ない</a:t>
            </a:r>
            <a:endParaRPr lang="en-US" altLang="ja-JP" sz="3200" dirty="0" smtClean="0"/>
          </a:p>
          <a:p>
            <a:r>
              <a:rPr lang="ja-JP" altLang="en-US" dirty="0" smtClean="0"/>
              <a:t>②高校卒業試験（</a:t>
            </a:r>
            <a:r>
              <a:rPr lang="en-US" altLang="ja-JP" dirty="0" smtClean="0">
                <a:solidFill>
                  <a:srgbClr val="FF0000"/>
                </a:solidFill>
              </a:rPr>
              <a:t>GED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の受験者は、高校を卒業した生徒よりも、知能は高いくらいだったが、その後の大学進学</a:t>
            </a:r>
            <a:r>
              <a:rPr lang="en-US" altLang="ja-JP" dirty="0" smtClean="0"/>
              <a:t>/</a:t>
            </a:r>
            <a:r>
              <a:rPr lang="ja-JP" altLang="en-US" dirty="0" smtClean="0"/>
              <a:t>卒業率では劣る</a:t>
            </a:r>
            <a:endParaRPr lang="en-US" altLang="ja-JP" dirty="0" smtClean="0"/>
          </a:p>
          <a:p>
            <a:r>
              <a:rPr kumimoji="1" lang="ja-JP" altLang="en-US" dirty="0" smtClean="0"/>
              <a:t>どうして通知表が重要なのか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どうして通知表が重要なのか？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46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通知表の成績に反映されるのは？</a:t>
            </a:r>
            <a:endParaRPr lang="en-US" altLang="ja-JP" sz="4600" dirty="0" smtClean="0">
              <a:solidFill>
                <a:srgbClr val="FF0000"/>
              </a:solidFill>
              <a:latin typeface="AR Pゴシック体S" pitchFamily="50" charset="-128"/>
              <a:ea typeface="AR Pゴシック体S" pitchFamily="50" charset="-128"/>
            </a:endParaRPr>
          </a:p>
          <a:p>
            <a:pPr lvl="1"/>
            <a:r>
              <a:rPr lang="ja-JP" altLang="en-US" sz="3500" dirty="0" smtClean="0"/>
              <a:t>授業の出席</a:t>
            </a:r>
            <a:endParaRPr lang="en-US" altLang="ja-JP" sz="3500" dirty="0" smtClean="0"/>
          </a:p>
          <a:p>
            <a:pPr lvl="1"/>
            <a:r>
              <a:rPr lang="ja-JP" altLang="en-US" sz="3500" dirty="0" smtClean="0"/>
              <a:t>課題の提出</a:t>
            </a:r>
            <a:endParaRPr lang="en-US" altLang="ja-JP" sz="3500" dirty="0" smtClean="0"/>
          </a:p>
          <a:p>
            <a:pPr lvl="1"/>
            <a:r>
              <a:rPr lang="ja-JP" altLang="en-US" sz="3500" dirty="0" smtClean="0">
                <a:latin typeface="AR P丸ゴシック体E" pitchFamily="50" charset="-128"/>
                <a:ea typeface="AR P丸ゴシック体E" pitchFamily="50" charset="-128"/>
              </a:rPr>
              <a:t>教師の指示に従う</a:t>
            </a:r>
            <a:r>
              <a:rPr lang="en-US" altLang="ja-JP" sz="3500" dirty="0" smtClean="0">
                <a:latin typeface="AR P丸ゴシック体E" pitchFamily="50" charset="-128"/>
                <a:ea typeface="AR P丸ゴシック体E" pitchFamily="50" charset="-128"/>
              </a:rPr>
              <a:t>/</a:t>
            </a:r>
            <a:r>
              <a:rPr lang="ja-JP" altLang="en-US" sz="3500" dirty="0" smtClean="0">
                <a:latin typeface="AR P丸ゴシック体E" pitchFamily="50" charset="-128"/>
                <a:ea typeface="AR P丸ゴシック体E" pitchFamily="50" charset="-128"/>
              </a:rPr>
              <a:t>協力する</a:t>
            </a:r>
            <a:endParaRPr lang="en-US" altLang="ja-JP" sz="35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lvl="1"/>
            <a:r>
              <a:rPr lang="ja-JP" altLang="en-US" sz="3500" dirty="0" smtClean="0"/>
              <a:t>仲間同士の良好な関係</a:t>
            </a:r>
            <a:endParaRPr lang="en-US" altLang="ja-JP" sz="3500" dirty="0" smtClean="0"/>
          </a:p>
          <a:p>
            <a:pPr lvl="1"/>
            <a:r>
              <a:rPr lang="ja-JP" altLang="en-US" sz="3500" dirty="0" smtClean="0"/>
              <a:t>授業や学級経営に対する積極的な参加と協力</a:t>
            </a:r>
            <a:endParaRPr lang="en-US" altLang="ja-JP" sz="3500" dirty="0" smtClean="0"/>
          </a:p>
          <a:p>
            <a:pPr lvl="1"/>
            <a:r>
              <a:rPr lang="ja-JP" altLang="en-US" sz="3500" dirty="0" smtClean="0"/>
              <a:t>学習習慣</a:t>
            </a:r>
            <a:r>
              <a:rPr lang="en-US" altLang="ja-JP" sz="3500" dirty="0" smtClean="0"/>
              <a:t>/</a:t>
            </a:r>
            <a:r>
              <a:rPr lang="ja-JP" altLang="en-US" sz="3500" dirty="0" smtClean="0"/>
              <a:t>時間管理</a:t>
            </a:r>
            <a:r>
              <a:rPr lang="en-US" altLang="ja-JP" sz="3500" dirty="0" smtClean="0"/>
              <a:t>/</a:t>
            </a:r>
            <a:r>
              <a:rPr lang="ja-JP" altLang="en-US" sz="3500" dirty="0" smtClean="0"/>
              <a:t>自己コントロール</a:t>
            </a:r>
            <a:endParaRPr lang="en-US" altLang="ja-JP" sz="3500" dirty="0" smtClean="0"/>
          </a:p>
          <a:p>
            <a:r>
              <a:rPr lang="ja-JP" altLang="en-US" sz="41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共通する能力</a:t>
            </a:r>
            <a:r>
              <a:rPr lang="en-US" altLang="ja-JP" sz="41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/</a:t>
            </a:r>
            <a:r>
              <a:rPr lang="ja-JP" altLang="en-US" sz="41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行動</a:t>
            </a:r>
            <a:endParaRPr lang="en-US" altLang="ja-JP" sz="4100" dirty="0" smtClean="0">
              <a:solidFill>
                <a:srgbClr val="FF0000"/>
              </a:solidFill>
              <a:latin typeface="AR Pゴシック体S" pitchFamily="50" charset="-128"/>
              <a:ea typeface="AR Pゴシック体S" pitchFamily="50" charset="-128"/>
            </a:endParaRPr>
          </a:p>
          <a:p>
            <a:pPr lvl="1"/>
            <a:r>
              <a:rPr lang="ja-JP" altLang="en-US" sz="4100" dirty="0" smtClean="0">
                <a:latin typeface="AR P丸ゴシック体E" pitchFamily="50" charset="-128"/>
                <a:ea typeface="AR P丸ゴシック体E" pitchFamily="50" charset="-128"/>
              </a:rPr>
              <a:t>持続的努力</a:t>
            </a:r>
            <a:endParaRPr lang="en-US" altLang="ja-JP" sz="41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lvl="1"/>
            <a:r>
              <a:rPr lang="ja-JP" altLang="en-US" sz="4100" dirty="0" smtClean="0">
                <a:latin typeface="AR P丸ゴシック体E" pitchFamily="50" charset="-128"/>
                <a:ea typeface="AR P丸ゴシック体E" pitchFamily="50" charset="-128"/>
              </a:rPr>
              <a:t>協調性</a:t>
            </a:r>
            <a:r>
              <a:rPr lang="en-US" altLang="ja-JP" sz="4100" dirty="0" smtClean="0">
                <a:latin typeface="AR P丸ゴシック体E" pitchFamily="50" charset="-128"/>
                <a:ea typeface="AR P丸ゴシック体E" pitchFamily="50" charset="-128"/>
              </a:rPr>
              <a:t>/</a:t>
            </a:r>
            <a:r>
              <a:rPr lang="ja-JP" altLang="en-US" sz="4100" dirty="0" smtClean="0">
                <a:latin typeface="AR P丸ゴシック体E" pitchFamily="50" charset="-128"/>
                <a:ea typeface="AR P丸ゴシック体E" pitchFamily="50" charset="-128"/>
              </a:rPr>
              <a:t>社会性</a:t>
            </a:r>
            <a:endParaRPr lang="en-US" altLang="ja-JP" sz="4100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r>
              <a:rPr lang="ja-JP" altLang="en-US" sz="4500" dirty="0" smtClean="0">
                <a:latin typeface="AR P丸ゴシック体E" pitchFamily="50" charset="-128"/>
                <a:ea typeface="AR P丸ゴシック体E" pitchFamily="50" charset="-128"/>
              </a:rPr>
              <a:t>学校適応や世の中で重要なのは？</a:t>
            </a:r>
          </a:p>
          <a:p>
            <a:pPr lvl="1"/>
            <a:endParaRPr lang="en-US" altLang="ja-JP" dirty="0" smtClean="0">
              <a:latin typeface="AR P丸ゴシック体E" pitchFamily="50" charset="-128"/>
              <a:ea typeface="AR P丸ゴシック体E" pitchFamily="50" charset="-128"/>
            </a:endParaRPr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1522</Words>
  <Application>Microsoft Office PowerPoint</Application>
  <PresentationFormat>画面に合わせる (4:3)</PresentationFormat>
  <Paragraphs>179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Office テーマ</vt:lpstr>
      <vt:lpstr>2016-12-19(月) 学力形成における非知能的要因の影響</vt:lpstr>
      <vt:lpstr>学力を伸ばす隠れた要因 ―非認知的スキルのはたらき―</vt:lpstr>
      <vt:lpstr>今日の話の論点</vt:lpstr>
      <vt:lpstr>非認知的要因(スキル)とは？</vt:lpstr>
      <vt:lpstr>不思議なこと</vt:lpstr>
      <vt:lpstr>なぜ非認知的要因に注目されるようになったか？</vt:lpstr>
      <vt:lpstr>なぜ非認知的要因に注目されるようになったか？</vt:lpstr>
      <vt:lpstr>なぜ非認知的要因に注目されるようになったか？</vt:lpstr>
      <vt:lpstr>どうして通知表が重要なのか？</vt:lpstr>
      <vt:lpstr>なぜ非認知的要因に注目されるようになったか？</vt:lpstr>
      <vt:lpstr>通知表の成績が重要だという知見から学ぶこと</vt:lpstr>
      <vt:lpstr>アメリカの学力向上政策の失敗</vt:lpstr>
      <vt:lpstr>イギリスの政策も失敗 （「教育についての7つの神話」）</vt:lpstr>
      <vt:lpstr>非認知的要因(スキル)とは？</vt:lpstr>
      <vt:lpstr>①学びに対する積極的行動</vt:lpstr>
      <vt:lpstr>②粘り強さ</vt:lpstr>
      <vt:lpstr>③マインドセット</vt:lpstr>
      <vt:lpstr>④学習方略</vt:lpstr>
      <vt:lpstr>⑤社会的スキル</vt:lpstr>
      <vt:lpstr>非認知的スキルを育てる工夫 ―①楽観主義―</vt:lpstr>
      <vt:lpstr>非認知的スキルを育てる工夫 ―①楽観主義―</vt:lpstr>
      <vt:lpstr>②打たれ強い有能感をつける</vt:lpstr>
      <vt:lpstr>成功経験は失敗に対してもろくさせる</vt:lpstr>
      <vt:lpstr>②打たれ強い有能感をつける</vt:lpstr>
      <vt:lpstr>③マインドセットを変える</vt:lpstr>
      <vt:lpstr>粘り強さと努力の測定法：質問項目にしっかり回答する</vt:lpstr>
      <vt:lpstr>　　　　教師の影響(チェン, 2015)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臼井　博</dc:creator>
  <cp:lastModifiedBy>usui</cp:lastModifiedBy>
  <cp:revision>28</cp:revision>
  <dcterms:created xsi:type="dcterms:W3CDTF">2016-12-18T06:41:42Z</dcterms:created>
  <dcterms:modified xsi:type="dcterms:W3CDTF">2016-12-19T08:46:38Z</dcterms:modified>
</cp:coreProperties>
</file>