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6" r:id="rId2"/>
    <p:sldId id="276" r:id="rId3"/>
    <p:sldId id="305" r:id="rId4"/>
    <p:sldId id="303" r:id="rId5"/>
    <p:sldId id="277" r:id="rId6"/>
    <p:sldId id="281" r:id="rId7"/>
    <p:sldId id="282" r:id="rId8"/>
    <p:sldId id="283" r:id="rId9"/>
    <p:sldId id="307" r:id="rId10"/>
    <p:sldId id="278" r:id="rId11"/>
    <p:sldId id="279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60072" autoAdjust="0"/>
  </p:normalViewPr>
  <p:slideViewPr>
    <p:cSldViewPr>
      <p:cViewPr varScale="1">
        <p:scale>
          <a:sx n="121" d="100"/>
          <a:sy n="121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0FC4E-3656-4904-BF84-34DCC4F5A350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FB368-E656-4B38-88F5-EE102FF1D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9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9-1D57-4824-A413-121AD920471D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86814-CB7A-4050-831A-1D2470EED9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7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857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004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689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51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en-US" altLang="ja-JP" sz="2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22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901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263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594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633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367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86814-CB7A-4050-831A-1D2470EED94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6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25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73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0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45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6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8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74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62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65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94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A42A6-D0D3-4442-9726-B658E99B337B}" type="datetimeFigureOut">
              <a:rPr kumimoji="1" lang="ja-JP" altLang="en-US" smtClean="0"/>
              <a:t>2016/9/18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CF71-EE34-42D2-90AA-81EAA0027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40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7310" y="162880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学習指導要領の改訂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000" dirty="0" smtClean="0"/>
              <a:t>全国連合小学校長会</a:t>
            </a:r>
            <a:endParaRPr kumimoji="1" lang="en-US" altLang="ja-JP" sz="4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会長　大橋　明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067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学習評価の在り方</a:t>
            </a:r>
            <a:endParaRPr kumimoji="1" lang="en-US" altLang="ja-JP" sz="4800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4800" dirty="0" smtClean="0"/>
              <a:t>　</a:t>
            </a:r>
            <a:r>
              <a:rPr kumimoji="1" lang="en-US" altLang="ja-JP" sz="4800" dirty="0" smtClean="0"/>
              <a:t>ⅰ</a:t>
            </a:r>
            <a:r>
              <a:rPr kumimoji="1" lang="ja-JP" altLang="en-US" sz="4800" dirty="0" smtClean="0"/>
              <a:t>　知識・技能</a:t>
            </a:r>
            <a:endParaRPr kumimoji="1" lang="en-US" altLang="ja-JP" sz="4800" dirty="0" smtClean="0"/>
          </a:p>
          <a:p>
            <a:pPr marL="0" indent="0">
              <a:buNone/>
            </a:pPr>
            <a:endParaRPr lang="en-US" altLang="ja-JP" sz="1050" dirty="0"/>
          </a:p>
          <a:p>
            <a:pPr marL="0" indent="0">
              <a:buNone/>
            </a:pPr>
            <a:r>
              <a:rPr kumimoji="1" lang="ja-JP" altLang="en-US" sz="4800" dirty="0" smtClean="0"/>
              <a:t>　</a:t>
            </a:r>
            <a:r>
              <a:rPr kumimoji="1" lang="en-US" altLang="ja-JP" sz="4800" dirty="0" smtClean="0"/>
              <a:t>ⅱ</a:t>
            </a:r>
            <a:r>
              <a:rPr kumimoji="1" lang="ja-JP" altLang="en-US" sz="4800" dirty="0" smtClean="0"/>
              <a:t>　思考・判断・表現</a:t>
            </a:r>
            <a:endParaRPr kumimoji="1" lang="en-US" altLang="ja-JP" sz="4800" dirty="0" smtClean="0"/>
          </a:p>
          <a:p>
            <a:pPr marL="0" indent="0">
              <a:buNone/>
            </a:pPr>
            <a:endParaRPr lang="en-US" altLang="ja-JP" sz="1050" dirty="0"/>
          </a:p>
          <a:p>
            <a:pPr marL="0" indent="0">
              <a:buNone/>
            </a:pPr>
            <a:r>
              <a:rPr kumimoji="1" lang="ja-JP" altLang="en-US" sz="4800" dirty="0" smtClean="0"/>
              <a:t>　</a:t>
            </a:r>
            <a:r>
              <a:rPr kumimoji="1" lang="en-US" altLang="ja-JP" sz="4800" dirty="0" smtClean="0"/>
              <a:t>ⅲ</a:t>
            </a:r>
            <a:r>
              <a:rPr kumimoji="1" lang="ja-JP" altLang="en-US" sz="4800" dirty="0" smtClean="0"/>
              <a:t>　主体的に学習に</a:t>
            </a:r>
            <a:endParaRPr kumimoji="1" lang="en-US" altLang="ja-JP" sz="4800" dirty="0" smtClean="0"/>
          </a:p>
          <a:p>
            <a:pPr marL="0" indent="0" algn="r">
              <a:buNone/>
            </a:pPr>
            <a:r>
              <a:rPr kumimoji="1" lang="ja-JP" altLang="en-US" sz="4800" dirty="0" smtClean="0"/>
              <a:t>取り組む態度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463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カリキュラム・マネジメント</a:t>
            </a:r>
            <a:endParaRPr kumimoji="1" lang="en-US" altLang="ja-JP" sz="4800" dirty="0" smtClean="0"/>
          </a:p>
          <a:p>
            <a:pPr marL="0" indent="0">
              <a:buNone/>
            </a:pP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　</a:t>
            </a:r>
            <a:r>
              <a:rPr lang="en-US" altLang="ja-JP" sz="4400" dirty="0" smtClean="0"/>
              <a:t>ⅰ</a:t>
            </a:r>
            <a:r>
              <a:rPr lang="ja-JP" altLang="en-US" sz="4400" dirty="0" smtClean="0"/>
              <a:t>　教育内容の組織的な配列</a:t>
            </a:r>
            <a:endParaRPr lang="en-US" altLang="ja-JP" sz="4400" dirty="0" smtClean="0"/>
          </a:p>
          <a:p>
            <a:pPr marL="0" indent="0">
              <a:buNone/>
            </a:pPr>
            <a:endParaRPr kumimoji="1" lang="en-US" altLang="ja-JP" sz="105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　</a:t>
            </a:r>
            <a:r>
              <a:rPr kumimoji="1" lang="en-US" altLang="ja-JP" sz="4400" dirty="0" smtClean="0"/>
              <a:t>ⅱ</a:t>
            </a:r>
            <a:r>
              <a:rPr kumimoji="1" lang="ja-JP" altLang="en-US" sz="4400" dirty="0" smtClean="0"/>
              <a:t>　ＰＤＣＡサイクルの確立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1050" dirty="0" smtClean="0"/>
          </a:p>
          <a:p>
            <a:pPr marL="0" indent="0">
              <a:buNone/>
            </a:pPr>
            <a:r>
              <a:rPr lang="ja-JP" altLang="en-US" sz="4400" dirty="0" smtClean="0"/>
              <a:t>　</a:t>
            </a:r>
            <a:r>
              <a:rPr lang="en-US" altLang="ja-JP" sz="4400" dirty="0" smtClean="0"/>
              <a:t>ⅲ</a:t>
            </a:r>
            <a:r>
              <a:rPr lang="ja-JP" altLang="en-US" sz="4400" dirty="0" smtClean="0"/>
              <a:t>　外部資源の活用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291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0484" y="692696"/>
            <a:ext cx="803923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１　学習指導要領改訂の方向性</a:t>
            </a:r>
            <a:endParaRPr kumimoji="1" lang="en-US" altLang="ja-JP" sz="2000" dirty="0" smtClean="0"/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２　育成すべき資質・能力</a:t>
            </a:r>
            <a:endParaRPr lang="en-US" altLang="ja-JP" sz="44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4400" dirty="0"/>
              <a:t>３</a:t>
            </a:r>
            <a:r>
              <a:rPr lang="ja-JP" altLang="en-US" sz="4400" dirty="0" smtClean="0"/>
              <a:t>　学習活動の見直し</a:t>
            </a:r>
            <a:endParaRPr lang="en-US" altLang="ja-JP" sz="4400" dirty="0" smtClean="0"/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4400" dirty="0"/>
              <a:t>４</a:t>
            </a:r>
            <a:r>
              <a:rPr kumimoji="1" lang="ja-JP" altLang="en-US" sz="4400" dirty="0" smtClean="0"/>
              <a:t>　学習評価の在り方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4400" dirty="0"/>
              <a:t>５</a:t>
            </a:r>
            <a:r>
              <a:rPr lang="ja-JP" altLang="en-US" sz="4400" dirty="0" smtClean="0"/>
              <a:t>　カリキュラム・マネジメント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30439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2987824" y="2060848"/>
            <a:ext cx="2664296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社会に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開かれた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教育課程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3448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1619672" y="1700808"/>
            <a:ext cx="5256584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prstClr val="black"/>
                </a:solidFill>
              </a:rPr>
              <a:t>何ができるようになるか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95536" y="3717032"/>
            <a:ext cx="3852428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prstClr val="black"/>
                </a:solidFill>
              </a:rPr>
              <a:t>何を学ぶか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72000" y="3717032"/>
            <a:ext cx="3816424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prstClr val="black"/>
                </a:solidFill>
              </a:rPr>
              <a:t>どのように学ぶか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3648" y="408146"/>
            <a:ext cx="5616624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新しい時代に必要となる資質・能力の育成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　　　　○　知識・技能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　　　　○　思考力・判断力・表現力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　　　　○　</a:t>
            </a:r>
            <a:r>
              <a:rPr lang="ja-JP" altLang="en-US" dirty="0">
                <a:solidFill>
                  <a:prstClr val="black"/>
                </a:solidFill>
              </a:rPr>
              <a:t>学びに向かう力・人間性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4293096"/>
            <a:ext cx="381642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教科</a:t>
            </a:r>
            <a:r>
              <a:rPr lang="ja-JP" altLang="en-US" sz="2400" dirty="0">
                <a:solidFill>
                  <a:prstClr val="black"/>
                </a:solidFill>
              </a:rPr>
              <a:t>等</a:t>
            </a:r>
            <a:r>
              <a:rPr lang="ja-JP" altLang="en-US" sz="2400" dirty="0" smtClean="0">
                <a:solidFill>
                  <a:prstClr val="black"/>
                </a:solidFill>
              </a:rPr>
              <a:t>の新設や目標・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　　　　　　　　内容の見直し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○　外国語教育の教科化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○　育む資質・能力の明確化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○　目標や内容を構造的に示す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</a:t>
            </a:r>
            <a:r>
              <a:rPr lang="en-US" altLang="ja-JP" dirty="0" smtClean="0">
                <a:solidFill>
                  <a:prstClr val="black"/>
                </a:solidFill>
              </a:rPr>
              <a:t>※</a:t>
            </a:r>
            <a:r>
              <a:rPr lang="ja-JP" altLang="en-US" dirty="0" smtClean="0">
                <a:solidFill>
                  <a:prstClr val="black"/>
                </a:solidFill>
              </a:rPr>
              <a:t>　学習内容の削減は行わない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99992" y="4293096"/>
            <a:ext cx="396044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主体的・対話的で深い学びの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sz="2400" dirty="0" smtClean="0">
                <a:solidFill>
                  <a:prstClr val="black"/>
                </a:solidFill>
              </a:rPr>
              <a:t>視点からの学習過程の改善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○　新しい時代に求められる資質・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　能力の育成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 smtClean="0">
                <a:solidFill>
                  <a:prstClr val="black"/>
                </a:solidFill>
              </a:rPr>
              <a:t>　　○　質の高い理解を図るための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　　学習過程の改善　　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5940152" y="2492896"/>
            <a:ext cx="2808312" cy="93610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学習指導要領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改訂</a:t>
            </a:r>
            <a:r>
              <a:rPr lang="ja-JP" altLang="en-US" sz="3200" dirty="0">
                <a:solidFill>
                  <a:prstClr val="black"/>
                </a:solidFill>
              </a:rPr>
              <a:t>の</a:t>
            </a:r>
            <a:r>
              <a:rPr lang="ja-JP" altLang="en-US" sz="3200" dirty="0" smtClean="0">
                <a:solidFill>
                  <a:prstClr val="black"/>
                </a:solidFill>
              </a:rPr>
              <a:t>方向性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二等辺三角形 10"/>
          <p:cNvSpPr/>
          <p:nvPr/>
        </p:nvSpPr>
        <p:spPr>
          <a:xfrm>
            <a:off x="3238135" y="3068960"/>
            <a:ext cx="2558001" cy="1872208"/>
          </a:xfrm>
          <a:prstGeom prst="triangle">
            <a:avLst/>
          </a:prstGeom>
          <a:noFill/>
          <a:ln w="762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育成</a:t>
            </a:r>
            <a:r>
              <a:rPr lang="ja-JP" altLang="en-US" dirty="0"/>
              <a:t>すべき資質・</a:t>
            </a:r>
            <a:r>
              <a:rPr lang="ja-JP" altLang="en-US" dirty="0" smtClean="0"/>
              <a:t>能力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98680" y="1234136"/>
            <a:ext cx="29466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学びに向かう力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人間性等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06810" y="5582202"/>
            <a:ext cx="203132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知識・技能</a:t>
            </a:r>
            <a:endParaRPr kumimoji="1"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11960" y="5592594"/>
            <a:ext cx="469872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思考力・判断力・表現力等</a:t>
            </a:r>
            <a:endParaRPr kumimoji="1" lang="en-US" altLang="ja-JP" sz="32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13085" y="2311354"/>
            <a:ext cx="5666866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sz="3200" dirty="0"/>
              <a:t>どのように社会・世界と関わり</a:t>
            </a:r>
            <a:r>
              <a:rPr lang="ja-JP" altLang="en-US" sz="3200" dirty="0" smtClean="0"/>
              <a:t>、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より</a:t>
            </a:r>
            <a:r>
              <a:rPr lang="ja-JP" altLang="en-US" sz="3200" dirty="0"/>
              <a:t>よい人生</a:t>
            </a:r>
            <a:r>
              <a:rPr lang="ja-JP" altLang="en-US" sz="3200" dirty="0" smtClean="0"/>
              <a:t>を送る</a:t>
            </a:r>
            <a:r>
              <a:rPr lang="ja-JP" altLang="en-US" sz="3200" dirty="0"/>
              <a:t>か</a:t>
            </a:r>
            <a:r>
              <a:rPr lang="ja-JP" altLang="en-US" dirty="0" smtClean="0"/>
              <a:t>　</a:t>
            </a:r>
            <a:endParaRPr kumimoji="1" lang="en-US" altLang="ja-JP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232986" y="4504984"/>
            <a:ext cx="3978974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何</a:t>
            </a:r>
            <a:r>
              <a:rPr lang="ja-JP" altLang="en-US" sz="3200" dirty="0" smtClean="0"/>
              <a:t>を</a:t>
            </a:r>
            <a:r>
              <a:rPr lang="ja-JP" altLang="en-US" sz="3200" dirty="0"/>
              <a:t>理解</a:t>
            </a:r>
            <a:r>
              <a:rPr lang="ja-JP" altLang="en-US" sz="3200" dirty="0" smtClean="0"/>
              <a:t>している</a:t>
            </a:r>
            <a:r>
              <a:rPr lang="ja-JP" altLang="en-US" sz="3200" dirty="0"/>
              <a:t>か</a:t>
            </a:r>
            <a:r>
              <a:rPr lang="ja-JP" altLang="en-US" sz="3200" dirty="0" smtClean="0"/>
              <a:t>、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何</a:t>
            </a:r>
            <a:r>
              <a:rPr lang="ja-JP" altLang="en-US" sz="3200" dirty="0"/>
              <a:t>ができるか</a:t>
            </a:r>
            <a:endParaRPr lang="en-US" altLang="ja-JP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4725305" y="4504984"/>
            <a:ext cx="3954929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知っていること・</a:t>
            </a:r>
            <a:r>
              <a:rPr lang="ja-JP" altLang="en-US" sz="3200" dirty="0" smtClean="0"/>
              <a:t>できる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ことをどう</a:t>
            </a:r>
            <a:r>
              <a:rPr lang="ja-JP" altLang="en-US" sz="3200" dirty="0"/>
              <a:t>使うか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88754" y="3651121"/>
            <a:ext cx="468750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「確かな学力」「健やかな体」「豊かな心」を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総合的に捉えて構造化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708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ja-JP" altLang="en-US" sz="4300" dirty="0" smtClean="0"/>
              <a:t>学習</a:t>
            </a:r>
            <a:r>
              <a:rPr lang="ja-JP" altLang="en-US" sz="4300" dirty="0"/>
              <a:t>活動</a:t>
            </a:r>
            <a:r>
              <a:rPr kumimoji="1" lang="ja-JP" altLang="en-US" sz="4300" dirty="0" smtClean="0"/>
              <a:t>の見直し</a:t>
            </a:r>
            <a:endParaRPr kumimoji="1" lang="en-US" altLang="ja-JP" sz="4300" dirty="0" smtClean="0"/>
          </a:p>
          <a:p>
            <a:pPr marL="0" indent="0">
              <a:buNone/>
            </a:pPr>
            <a:endParaRPr kumimoji="1" lang="en-US" altLang="ja-JP" sz="1900" dirty="0" smtClean="0"/>
          </a:p>
          <a:p>
            <a:pPr marL="0" indent="0">
              <a:buNone/>
            </a:pPr>
            <a:r>
              <a:rPr kumimoji="1" lang="en-US" altLang="ja-JP" sz="4400" dirty="0" smtClean="0"/>
              <a:t>ⅰ</a:t>
            </a:r>
            <a:r>
              <a:rPr kumimoji="1" lang="ja-JP" altLang="en-US" sz="4400" dirty="0" smtClean="0"/>
              <a:t>　深い学びの過程が</a:t>
            </a:r>
            <a:endParaRPr kumimoji="1" lang="en-US" altLang="ja-JP" sz="4400" dirty="0" smtClean="0"/>
          </a:p>
          <a:p>
            <a:pPr marL="0" indent="0" algn="r">
              <a:buNone/>
            </a:pPr>
            <a:r>
              <a:rPr kumimoji="1" lang="ja-JP" altLang="en-US" sz="4400" dirty="0" smtClean="0"/>
              <a:t>実現できているか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kumimoji="1" lang="en-US" altLang="ja-JP" sz="4400" dirty="0" smtClean="0"/>
              <a:t>ⅱ</a:t>
            </a:r>
            <a:r>
              <a:rPr kumimoji="1" lang="ja-JP" altLang="en-US" sz="4400" dirty="0" smtClean="0"/>
              <a:t>　対話的な学びの過程が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　　　　　　　　　　　　　　</a:t>
            </a:r>
            <a:r>
              <a:rPr kumimoji="1" lang="ja-JP" altLang="en-US" sz="4400" dirty="0" smtClean="0"/>
              <a:t>実現できているか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kumimoji="1" lang="en-US" altLang="ja-JP" sz="4300" dirty="0" smtClean="0"/>
              <a:t>ⅲ</a:t>
            </a:r>
            <a:r>
              <a:rPr kumimoji="1" lang="ja-JP" altLang="en-US" sz="4300" dirty="0" smtClean="0"/>
              <a:t>　主体的な学びの過程が</a:t>
            </a:r>
            <a:endParaRPr kumimoji="1" lang="en-US" altLang="ja-JP" sz="4300" dirty="0" smtClean="0"/>
          </a:p>
          <a:p>
            <a:pPr marL="0" indent="0">
              <a:buNone/>
            </a:pPr>
            <a:r>
              <a:rPr kumimoji="1" lang="ja-JP" altLang="en-US" sz="4300" dirty="0" smtClean="0"/>
              <a:t>　　　　　　　　　　　　実現できているか　</a:t>
            </a:r>
            <a:endParaRPr kumimoji="1" lang="ja-JP" altLang="en-US" sz="4300" dirty="0"/>
          </a:p>
        </p:txBody>
      </p:sp>
    </p:spTree>
    <p:extLst>
      <p:ext uri="{BB962C8B-B14F-4D97-AF65-F5344CB8AC3E}">
        <p14:creationId xmlns:p14="http://schemas.microsoft.com/office/powerpoint/2010/main" val="15077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altLang="ja-JP" sz="1300" dirty="0" smtClean="0"/>
          </a:p>
          <a:p>
            <a:pPr marL="0" indent="0">
              <a:buNone/>
            </a:pPr>
            <a:r>
              <a:rPr lang="en-US" altLang="ja-JP" sz="6300" dirty="0" smtClean="0"/>
              <a:t>【</a:t>
            </a:r>
            <a:r>
              <a:rPr lang="ja-JP" altLang="en-US" sz="6300" dirty="0" smtClean="0"/>
              <a:t>主体的な学び</a:t>
            </a:r>
            <a:r>
              <a:rPr lang="en-US" altLang="ja-JP" sz="6300" dirty="0" smtClean="0"/>
              <a:t>】</a:t>
            </a:r>
          </a:p>
          <a:p>
            <a:pPr marL="0" indent="0">
              <a:buNone/>
            </a:pP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5200" dirty="0" smtClean="0"/>
              <a:t>　</a:t>
            </a:r>
            <a:r>
              <a:rPr lang="ja-JP" altLang="en-US" sz="5700" dirty="0" smtClean="0"/>
              <a:t>○　学ぶことに</a:t>
            </a:r>
            <a:r>
              <a:rPr lang="ja-JP" altLang="en-US" sz="5700" dirty="0"/>
              <a:t>興味</a:t>
            </a:r>
            <a:r>
              <a:rPr lang="ja-JP" altLang="en-US" sz="5700" dirty="0" smtClean="0"/>
              <a:t>をも</a:t>
            </a:r>
            <a:r>
              <a:rPr lang="ja-JP" altLang="en-US" sz="5700" dirty="0"/>
              <a:t>つ</a:t>
            </a:r>
            <a:endParaRPr lang="en-US" altLang="ja-JP" sz="5700" dirty="0" smtClean="0"/>
          </a:p>
          <a:p>
            <a:pPr marL="0" indent="0">
              <a:buNone/>
            </a:pPr>
            <a:endParaRPr lang="en-US" altLang="ja-JP" sz="1700" dirty="0" smtClean="0"/>
          </a:p>
          <a:p>
            <a:pPr marL="0" indent="0">
              <a:buNone/>
            </a:pPr>
            <a:r>
              <a:rPr lang="ja-JP" altLang="en-US" sz="5200" dirty="0"/>
              <a:t>　</a:t>
            </a:r>
            <a:r>
              <a:rPr lang="ja-JP" altLang="en-US" sz="5700" dirty="0" smtClean="0"/>
              <a:t>○　自己のキャリア形成の</a:t>
            </a:r>
            <a:endParaRPr lang="en-US" altLang="ja-JP" sz="5700" dirty="0" smtClean="0"/>
          </a:p>
          <a:p>
            <a:pPr marL="0" indent="0">
              <a:buNone/>
            </a:pPr>
            <a:r>
              <a:rPr lang="ja-JP" altLang="en-US" sz="5700" dirty="0" smtClean="0"/>
              <a:t>　　　　　　　　　　方向性と関連付ける</a:t>
            </a:r>
            <a:endParaRPr lang="en-US" altLang="ja-JP" sz="5700" dirty="0" smtClean="0"/>
          </a:p>
          <a:p>
            <a:pPr marL="0" indent="0">
              <a:buNone/>
            </a:pPr>
            <a:endParaRPr lang="en-US" altLang="ja-JP" sz="1700" dirty="0"/>
          </a:p>
          <a:p>
            <a:pPr marL="0" indent="0">
              <a:buNone/>
            </a:pPr>
            <a:r>
              <a:rPr lang="ja-JP" altLang="en-US" sz="5200" dirty="0" smtClean="0"/>
              <a:t>　</a:t>
            </a:r>
            <a:r>
              <a:rPr lang="ja-JP" altLang="en-US" sz="5700" dirty="0" smtClean="0"/>
              <a:t>○　見通しをもち粘り強く取組む</a:t>
            </a:r>
            <a:endParaRPr lang="en-US" altLang="ja-JP" sz="5700" dirty="0" smtClean="0"/>
          </a:p>
          <a:p>
            <a:pPr marL="0" indent="0">
              <a:buNone/>
            </a:pPr>
            <a:endParaRPr lang="en-US" altLang="ja-JP" sz="1500" dirty="0"/>
          </a:p>
          <a:p>
            <a:pPr marL="0" indent="0">
              <a:buNone/>
            </a:pPr>
            <a:r>
              <a:rPr lang="ja-JP" altLang="en-US" sz="5200" dirty="0" smtClean="0"/>
              <a:t>　</a:t>
            </a:r>
            <a:r>
              <a:rPr lang="ja-JP" altLang="en-US" sz="5700" dirty="0" smtClean="0"/>
              <a:t>○　自らの学習活動を</a:t>
            </a:r>
            <a:endParaRPr lang="en-US" altLang="ja-JP" sz="5700" dirty="0" smtClean="0"/>
          </a:p>
          <a:p>
            <a:pPr marL="0" indent="0">
              <a:buNone/>
            </a:pPr>
            <a:r>
              <a:rPr lang="ja-JP" altLang="en-US" sz="5200" dirty="0"/>
              <a:t>　</a:t>
            </a:r>
            <a:r>
              <a:rPr lang="ja-JP" altLang="en-US" sz="5200" dirty="0" smtClean="0"/>
              <a:t>　　　　　　　　</a:t>
            </a:r>
            <a:r>
              <a:rPr lang="ja-JP" altLang="en-US" sz="5700" dirty="0" smtClean="0"/>
              <a:t>振り返って次につなげる</a:t>
            </a:r>
            <a:endParaRPr lang="en-US" altLang="ja-JP" sz="5700" dirty="0" smtClean="0"/>
          </a:p>
        </p:txBody>
      </p:sp>
    </p:spTree>
    <p:extLst>
      <p:ext uri="{BB962C8B-B14F-4D97-AF65-F5344CB8AC3E}">
        <p14:creationId xmlns:p14="http://schemas.microsoft.com/office/powerpoint/2010/main" val="10029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4400" dirty="0" smtClean="0"/>
              <a:t>【</a:t>
            </a:r>
            <a:r>
              <a:rPr kumimoji="1" lang="ja-JP" altLang="en-US" sz="4400" dirty="0" smtClean="0"/>
              <a:t>対話的な学び</a:t>
            </a:r>
            <a:r>
              <a:rPr kumimoji="1" lang="en-US" altLang="ja-JP" sz="4400" dirty="0" smtClean="0"/>
              <a:t>】</a:t>
            </a:r>
          </a:p>
          <a:p>
            <a:pPr marL="0" indent="0">
              <a:buNone/>
            </a:pPr>
            <a:endParaRPr kumimoji="1" lang="en-US" altLang="ja-JP" sz="105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4000" dirty="0" smtClean="0"/>
              <a:t>○　子供同士の協働</a:t>
            </a:r>
            <a:endParaRPr lang="en-US" altLang="ja-JP" sz="4000" dirty="0" smtClean="0"/>
          </a:p>
          <a:p>
            <a:pPr marL="0" indent="0">
              <a:buNone/>
            </a:pPr>
            <a:endParaRPr kumimoji="1" lang="en-US" altLang="ja-JP" sz="105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sz="4000" dirty="0" smtClean="0"/>
              <a:t>○　教員や地域の人々との対話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105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4000" dirty="0" smtClean="0"/>
              <a:t>○　先哲の考え方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1050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4000" dirty="0" smtClean="0"/>
              <a:t>○　自らの考えを広げ深める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376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4400" dirty="0" smtClean="0"/>
              <a:t>【</a:t>
            </a:r>
            <a:r>
              <a:rPr kumimoji="1" lang="ja-JP" altLang="en-US" sz="4400" dirty="0" smtClean="0"/>
              <a:t>深い学び</a:t>
            </a:r>
            <a:r>
              <a:rPr kumimoji="1" lang="en-US" altLang="ja-JP" sz="4400" dirty="0" smtClean="0"/>
              <a:t>】</a:t>
            </a:r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4000" dirty="0" smtClean="0"/>
              <a:t>○　習得・活用・探究の過程</a:t>
            </a:r>
            <a:endParaRPr lang="en-US" altLang="ja-JP" sz="4000" dirty="0" smtClean="0"/>
          </a:p>
          <a:p>
            <a:pPr marL="0" indent="0">
              <a:buNone/>
            </a:pPr>
            <a:endParaRPr kumimoji="1" lang="en-US" altLang="ja-JP" sz="105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sz="4000" dirty="0" smtClean="0"/>
              <a:t>○　教科の特質に応じた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　　　　　　見方・考え方を働かせて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　　　　　　　　　　　　　思考・判断・表現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105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4000" dirty="0" smtClean="0"/>
              <a:t>○　学習内容の深い理解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451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ja-JP" altLang="en-US" sz="5400" dirty="0" smtClean="0"/>
              <a:t>「主体的」「対話的」「深い」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学びの関係について</a:t>
            </a:r>
            <a:endParaRPr kumimoji="1" lang="ja-JP" altLang="en-US" sz="54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546251" y="2492896"/>
            <a:ext cx="5834061" cy="3176806"/>
            <a:chOff x="1546251" y="2492896"/>
            <a:chExt cx="5834061" cy="3176806"/>
          </a:xfrm>
        </p:grpSpPr>
        <p:sp>
          <p:nvSpPr>
            <p:cNvPr id="9" name="二等辺三角形 8"/>
            <p:cNvSpPr/>
            <p:nvPr/>
          </p:nvSpPr>
          <p:spPr>
            <a:xfrm>
              <a:off x="2627783" y="2513763"/>
              <a:ext cx="3528393" cy="2931461"/>
            </a:xfrm>
            <a:prstGeom prst="triangle">
              <a:avLst>
                <a:gd name="adj" fmla="val 50476"/>
              </a:avLst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8" name="二等辺三角形 7"/>
            <p:cNvSpPr/>
            <p:nvPr/>
          </p:nvSpPr>
          <p:spPr>
            <a:xfrm>
              <a:off x="3059836" y="3062282"/>
              <a:ext cx="2664291" cy="2166918"/>
            </a:xfrm>
            <a:prstGeom prst="triangle">
              <a:avLst>
                <a:gd name="adj" fmla="val 50476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546251" y="3933056"/>
              <a:ext cx="2737717" cy="17366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/>
                <a:t>主体的な</a:t>
              </a:r>
              <a:endParaRPr kumimoji="1" lang="en-US" altLang="ja-JP" sz="4800" dirty="0" smtClean="0"/>
            </a:p>
            <a:p>
              <a:pPr algn="ctr"/>
              <a:r>
                <a:rPr kumimoji="1" lang="ja-JP" altLang="en-US" sz="4800" dirty="0" smtClean="0"/>
                <a:t>学　</a:t>
              </a:r>
              <a:r>
                <a:rPr kumimoji="1" lang="ja-JP" altLang="en-US" sz="4800" dirty="0" err="1" smtClean="0"/>
                <a:t>び</a:t>
              </a:r>
              <a:endParaRPr kumimoji="1" lang="en-US" altLang="ja-JP" sz="4800" dirty="0" smtClean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642595" y="3933056"/>
              <a:ext cx="2737717" cy="17366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4800" dirty="0"/>
                <a:t>対話</a:t>
              </a:r>
              <a:r>
                <a:rPr kumimoji="1" lang="ja-JP" altLang="en-US" sz="4800" dirty="0" smtClean="0"/>
                <a:t>的な</a:t>
              </a:r>
              <a:endParaRPr kumimoji="1" lang="en-US" altLang="ja-JP" sz="4800" dirty="0" smtClean="0"/>
            </a:p>
            <a:p>
              <a:pPr algn="ctr"/>
              <a:r>
                <a:rPr kumimoji="1" lang="ja-JP" altLang="en-US" sz="4800" dirty="0" smtClean="0"/>
                <a:t>学　</a:t>
              </a:r>
              <a:r>
                <a:rPr kumimoji="1" lang="ja-JP" altLang="en-US" sz="4800" dirty="0" err="1" smtClean="0"/>
                <a:t>び</a:t>
              </a:r>
              <a:endParaRPr kumimoji="1" lang="en-US" altLang="ja-JP" sz="4800" dirty="0" smtClean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059837" y="2492896"/>
              <a:ext cx="2664291" cy="91940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4800" dirty="0" smtClean="0"/>
                <a:t>深い</a:t>
              </a:r>
              <a:r>
                <a:rPr kumimoji="1" lang="ja-JP" altLang="en-US" sz="4800" dirty="0" smtClean="0"/>
                <a:t>学び</a:t>
              </a:r>
              <a:endParaRPr kumimoji="1" lang="en-US" altLang="ja-JP" sz="48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40970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12745</TotalTime>
  <Words>186</Words>
  <Application>Microsoft Office PowerPoint</Application>
  <PresentationFormat>画面に合わせる (4:3)</PresentationFormat>
  <Paragraphs>130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Office ​​テーマ</vt:lpstr>
      <vt:lpstr>学習指導要領の改訂</vt:lpstr>
      <vt:lpstr>PowerPoint プレゼンテーション</vt:lpstr>
      <vt:lpstr>PowerPoint プレゼンテーション</vt:lpstr>
      <vt:lpstr>育成すべき資質・能力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「主体的」「対話的」「深い」 学びの関係について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当面する公立学校の教育課題</dc:title>
  <dc:creator>VAIO-User</dc:creator>
  <cp:lastModifiedBy>yasutomo ogasawara</cp:lastModifiedBy>
  <cp:revision>209</cp:revision>
  <cp:lastPrinted>2016-08-01T01:46:59Z</cp:lastPrinted>
  <dcterms:created xsi:type="dcterms:W3CDTF">2016-06-09T21:20:13Z</dcterms:created>
  <dcterms:modified xsi:type="dcterms:W3CDTF">2016-09-17T21:42:25Z</dcterms:modified>
</cp:coreProperties>
</file>