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handoutMasterIdLst>
    <p:handoutMasterId r:id="rId32"/>
  </p:handoutMasterIdLst>
  <p:sldIdLst>
    <p:sldId id="375" r:id="rId2"/>
    <p:sldId id="326" r:id="rId3"/>
    <p:sldId id="333" r:id="rId4"/>
    <p:sldId id="263" r:id="rId5"/>
    <p:sldId id="260" r:id="rId6"/>
    <p:sldId id="332" r:id="rId7"/>
    <p:sldId id="387" r:id="rId8"/>
    <p:sldId id="376" r:id="rId9"/>
    <p:sldId id="379" r:id="rId10"/>
    <p:sldId id="420" r:id="rId11"/>
    <p:sldId id="421" r:id="rId12"/>
    <p:sldId id="422" r:id="rId13"/>
    <p:sldId id="414" r:id="rId14"/>
    <p:sldId id="423" r:id="rId15"/>
    <p:sldId id="411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378" r:id="rId25"/>
    <p:sldId id="418" r:id="rId26"/>
    <p:sldId id="417" r:id="rId27"/>
    <p:sldId id="416" r:id="rId28"/>
    <p:sldId id="348" r:id="rId29"/>
    <p:sldId id="393" r:id="rId30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812AE"/>
    <a:srgbClr val="00CC00"/>
    <a:srgbClr val="FF0066"/>
    <a:srgbClr val="6600CC"/>
    <a:srgbClr val="990033"/>
    <a:srgbClr val="CC00CC"/>
    <a:srgbClr val="33CC33"/>
    <a:srgbClr val="009900"/>
    <a:srgbClr val="F21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595" autoAdjust="0"/>
  </p:normalViewPr>
  <p:slideViewPr>
    <p:cSldViewPr>
      <p:cViewPr varScale="1">
        <p:scale>
          <a:sx n="68" d="100"/>
          <a:sy n="68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0" y="-9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BF91A0A-C069-4732-9DE8-96D1B7FB5A74}" type="datetimeFigureOut">
              <a:rPr lang="ja-JP" altLang="en-US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AF5C5EE-58BD-46D8-8CF0-BEF867F2904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38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D4B773F7-C0CF-4308-8D13-D8FF040D7019}" type="datetimeFigureOut">
              <a:rPr lang="ja-JP" altLang="en-US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F4CC7539-6527-4076-A95C-FDDBA70FDB4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5386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194FF-99AE-453F-8587-45F1A742698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309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194FF-99AE-453F-8587-45F1A742698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309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D34964-C728-47C0-A7E8-B0B216FC6454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0B088-122C-44DA-9CB2-8578FFB5E8CE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C8594-7A9B-4040-B1BE-A65B74076985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73A2B-E087-4B5D-826C-A961B31FA50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6746B-7C45-4167-AD36-091F288E5E96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9BEF-A2CA-4764-8557-86B15303C2F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2A341-3983-482E-8377-A67D20B4A157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92F0B-2B2A-40CE-971A-6234DD709E7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11C9F-7C62-453C-88E2-78F578ACE593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4FDB0-009B-4D00-B368-098BAF2C33F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7C8BC-A127-4BDA-A065-CE1AC4193DAC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48CCA-72B9-478C-A4EE-48E0BBA8973B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CA67B-730A-4C6B-BBDF-59405AD6080C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181FF-5BE6-489A-9A01-64A443B1E19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CB569-5485-4A13-B5A9-5EB823D8C996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1501-F41E-47BC-8E06-8718818A9F0F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FBF82-11F1-4D29-AEF8-4D77601357AB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3450F-D978-49C2-8AA1-990EA0A818E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83FAC-41D7-410C-BFEA-5A83EFDE722E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449D6-41D3-4E2E-B289-3F6B089A31C6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27B4E-29EE-4796-A68A-0BEBC6A96A6B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6583E-832E-4D7C-B4AE-0FBDDBA26A1D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107F8C-81A8-47E3-920B-437651A85957}" type="datetimeFigureOut">
              <a:rPr lang="ja-JP" altLang="en-US" smtClean="0"/>
              <a:pPr>
                <a:defRPr/>
              </a:pPr>
              <a:t>2018/10/6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154412-A95B-45B0-9685-64D9305A1FA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08508" y="260749"/>
            <a:ext cx="871378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4800" b="1" dirty="0">
                <a:highlight>
                  <a:srgbClr val="FFFF00"/>
                </a:highlight>
              </a:rPr>
              <a:t>第</a:t>
            </a:r>
            <a:r>
              <a:rPr lang="en-US" altLang="ja-JP" sz="4800" b="1" dirty="0">
                <a:highlight>
                  <a:srgbClr val="FFFF00"/>
                </a:highlight>
              </a:rPr>
              <a:t>70</a:t>
            </a:r>
            <a:r>
              <a:rPr lang="ja-JP" altLang="ja-JP" sz="4800" b="1" dirty="0">
                <a:highlight>
                  <a:srgbClr val="FFFF00"/>
                </a:highlight>
              </a:rPr>
              <a:t>回全国連合小学校長会</a:t>
            </a:r>
            <a:br>
              <a:rPr lang="en-US" altLang="ja-JP" sz="4800" b="1" dirty="0">
                <a:highlight>
                  <a:srgbClr val="FFFF00"/>
                </a:highlight>
              </a:rPr>
            </a:br>
            <a:r>
              <a:rPr lang="ja-JP" altLang="ja-JP" sz="4800" b="1" dirty="0">
                <a:highlight>
                  <a:srgbClr val="FFFF00"/>
                </a:highlight>
              </a:rPr>
              <a:t>研究協議会北海道大会</a:t>
            </a:r>
            <a:br>
              <a:rPr lang="ja-JP" altLang="ja-JP" sz="4800" b="1" dirty="0">
                <a:highlight>
                  <a:srgbClr val="FFFF00"/>
                </a:highlight>
              </a:rPr>
            </a:br>
            <a:r>
              <a:rPr lang="en-US" altLang="ja-JP" sz="4800" b="1" dirty="0">
                <a:highlight>
                  <a:srgbClr val="FFFF00"/>
                </a:highlight>
              </a:rPr>
              <a:t> </a:t>
            </a:r>
            <a:r>
              <a:rPr lang="ja-JP" altLang="ja-JP" sz="4800" b="1" dirty="0">
                <a:highlight>
                  <a:srgbClr val="FFFF00"/>
                </a:highlight>
              </a:rPr>
              <a:t>第</a:t>
            </a:r>
            <a:r>
              <a:rPr lang="en-US" altLang="ja-JP" sz="4800" b="1" dirty="0">
                <a:highlight>
                  <a:srgbClr val="FFFF00"/>
                </a:highlight>
              </a:rPr>
              <a:t>61</a:t>
            </a:r>
            <a:r>
              <a:rPr lang="ja-JP" altLang="ja-JP" sz="4800" b="1" dirty="0">
                <a:highlight>
                  <a:srgbClr val="FFFF00"/>
                </a:highlight>
              </a:rPr>
              <a:t>回北海道小学校長会</a:t>
            </a:r>
            <a:br>
              <a:rPr lang="en-US" altLang="ja-JP" sz="4800" b="1" dirty="0">
                <a:highlight>
                  <a:srgbClr val="FFFF00"/>
                </a:highlight>
              </a:rPr>
            </a:br>
            <a:r>
              <a:rPr lang="ja-JP" altLang="ja-JP" sz="4800" b="1" dirty="0">
                <a:highlight>
                  <a:srgbClr val="FFFF00"/>
                </a:highlight>
              </a:rPr>
              <a:t>教育研究函館大会</a:t>
            </a:r>
            <a:endParaRPr lang="ja-JP" altLang="en-US" sz="4400" b="1" dirty="0">
              <a:solidFill>
                <a:schemeClr val="bg1"/>
              </a:solidFill>
              <a:highlight>
                <a:srgbClr val="FFFF00"/>
              </a:highlight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23968" y="1155645"/>
            <a:ext cx="7705725" cy="1512887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br>
              <a:rPr lang="en-US" altLang="ja-JP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altLang="ja-JP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ja-JP" altLang="en-US" sz="7200" b="1" dirty="0">
                <a:solidFill>
                  <a:schemeClr val="tx2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　</a:t>
            </a:r>
            <a:endParaRPr lang="ja-JP" altLang="en-US" sz="54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843213" y="5373688"/>
            <a:ext cx="5826125" cy="1185862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48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 </a:t>
            </a:r>
            <a:endParaRPr lang="ja-JP" altLang="en-US" sz="48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  <p:pic>
        <p:nvPicPr>
          <p:cNvPr id="9" name="コンテンツ プレースホルダー 12">
            <a:extLst>
              <a:ext uri="{FF2B5EF4-FFF2-40B4-BE49-F238E27FC236}">
                <a16:creationId xmlns:a16="http://schemas.microsoft.com/office/drawing/2014/main" id="{6A5BA777-F78E-4601-898F-31E4EC694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69" y="3691123"/>
            <a:ext cx="4348032" cy="2759018"/>
          </a:xfrm>
        </p:spPr>
      </p:pic>
      <p:pic>
        <p:nvPicPr>
          <p:cNvPr id="11" name="コンテンツ プレースホルダー 12">
            <a:extLst>
              <a:ext uri="{FF2B5EF4-FFF2-40B4-BE49-F238E27FC236}">
                <a16:creationId xmlns:a16="http://schemas.microsoft.com/office/drawing/2014/main" id="{88EE0E3C-9580-4EB6-8054-7C28EC71A9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16" y="3691123"/>
            <a:ext cx="4322500" cy="272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サブタイトル 2"/>
          <p:cNvSpPr>
            <a:spLocks noGrp="1"/>
          </p:cNvSpPr>
          <p:nvPr>
            <p:ph type="subTitle" idx="1"/>
          </p:nvPr>
        </p:nvSpPr>
        <p:spPr>
          <a:xfrm>
            <a:off x="633352" y="476672"/>
            <a:ext cx="8424936" cy="876647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80000"/>
              </a:lnSpc>
            </a:pPr>
            <a:r>
              <a:rPr lang="ja-JP" altLang="en-US" sz="5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第４分科会「知性・創造性」</a:t>
            </a:r>
          </a:p>
          <a:p>
            <a:pPr eaLnBrk="1" hangingPunct="1">
              <a:lnSpc>
                <a:spcPct val="80000"/>
              </a:lnSpc>
            </a:pPr>
            <a:endParaRPr lang="en-US" altLang="ja-JP" sz="40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69892" y="4509120"/>
            <a:ext cx="8424936" cy="2088232"/>
          </a:xfrm>
          <a:prstGeom prst="wedgeRoundRectCallout">
            <a:avLst>
              <a:gd name="adj1" fmla="val -36386"/>
              <a:gd name="adj2" fmla="val 5037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◆教職員の意識改革によるカリキュラ　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ム・マネジメントの推進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</a:t>
            </a:r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『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見える化</a:t>
            </a:r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』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によるビジョンの共有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F02338-93D2-4030-B6B2-5B7CD938F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337" y="1203440"/>
            <a:ext cx="4125491" cy="30941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6314911-20DC-420A-8B48-FBB3C12B3D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59" y="1198977"/>
            <a:ext cx="4125491" cy="30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41589"/>
            <a:ext cx="8208912" cy="87664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第５分科会「豊かな人間性」</a:t>
            </a:r>
          </a:p>
          <a:p>
            <a:pPr eaLnBrk="1" hangingPunct="1">
              <a:lnSpc>
                <a:spcPct val="80000"/>
              </a:lnSpc>
            </a:pPr>
            <a:endParaRPr lang="en-US" altLang="ja-JP" sz="40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14820" y="4725144"/>
            <a:ext cx="8568952" cy="1728192"/>
          </a:xfrm>
          <a:prstGeom prst="wedgeRoundRectCallout">
            <a:avLst>
              <a:gd name="adj1" fmla="val -48616"/>
              <a:gd name="adj2" fmla="val -37763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◆経営ビジョンの明確化と校内外への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浸透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◆評価・改善の充実との進行管理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820" y="1346200"/>
            <a:ext cx="4094358" cy="30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4583" y="1346200"/>
            <a:ext cx="4239763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0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サブタイトル 2"/>
          <p:cNvSpPr>
            <a:spLocks noGrp="1"/>
          </p:cNvSpPr>
          <p:nvPr>
            <p:ph type="subTitle" idx="1"/>
          </p:nvPr>
        </p:nvSpPr>
        <p:spPr>
          <a:xfrm>
            <a:off x="603507" y="624526"/>
            <a:ext cx="8424936" cy="64807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第６分科会「健やかな体」</a:t>
            </a:r>
            <a:endParaRPr lang="en-US" altLang="ja-JP" sz="48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79015" y="4980301"/>
            <a:ext cx="8928992" cy="1481144"/>
          </a:xfrm>
          <a:prstGeom prst="wedgeRoundRectCallout">
            <a:avLst>
              <a:gd name="adj1" fmla="val -48616"/>
              <a:gd name="adj2" fmla="val -37763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◆連携・環境づくりのｺｰﾃﾞｨﾈｰﾄ</a:t>
            </a:r>
            <a:endParaRPr lang="en-US" altLang="ja-JP" sz="44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015" y="1718293"/>
            <a:ext cx="4224469" cy="28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3511" y="1718293"/>
            <a:ext cx="4224470" cy="28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558133" y="476351"/>
            <a:ext cx="8318872" cy="72008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11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分科会「社会形成能力」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266996" y="4581128"/>
            <a:ext cx="8769500" cy="2088232"/>
          </a:xfrm>
          <a:prstGeom prst="wedgeRoundRectCallout">
            <a:avLst>
              <a:gd name="adj1" fmla="val -48616"/>
              <a:gd name="adj2" fmla="val -37763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b="1" dirty="0">
                <a:solidFill>
                  <a:schemeClr val="bg1"/>
                </a:solidFill>
              </a:rPr>
              <a:t>◆社会形成能力を育成するために</a:t>
            </a:r>
            <a:endParaRPr lang="en-US" altLang="ja-JP" sz="4400" b="1" dirty="0">
              <a:solidFill>
                <a:schemeClr val="bg1"/>
              </a:solidFill>
            </a:endParaRPr>
          </a:p>
          <a:p>
            <a:r>
              <a:rPr lang="en-US" altLang="ja-JP" sz="4400" b="1" dirty="0">
                <a:solidFill>
                  <a:schemeClr val="bg1"/>
                </a:solidFill>
              </a:rPr>
              <a:t>     </a:t>
            </a:r>
            <a:r>
              <a:rPr lang="ja-JP" altLang="en-US" sz="4400" b="1" dirty="0">
                <a:solidFill>
                  <a:schemeClr val="bg1"/>
                </a:solidFill>
              </a:rPr>
              <a:t>「なりたい自分」</a:t>
            </a:r>
            <a:endParaRPr lang="en-US" altLang="ja-JP" sz="4400" b="1" dirty="0">
              <a:solidFill>
                <a:schemeClr val="bg1"/>
              </a:solidFill>
            </a:endParaRPr>
          </a:p>
          <a:p>
            <a:r>
              <a:rPr lang="ja-JP" altLang="en-US" sz="4400" b="1" dirty="0">
                <a:solidFill>
                  <a:schemeClr val="bg1"/>
                </a:solidFill>
              </a:rPr>
              <a:t>◆社会に開かれた教育課程</a:t>
            </a:r>
            <a:endParaRPr lang="en-US" altLang="ja-JP" sz="4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996" y="1583729"/>
            <a:ext cx="4255822" cy="27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7569" y="1621275"/>
            <a:ext cx="4153581" cy="27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2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サブタイトル 2"/>
          <p:cNvSpPr>
            <a:spLocks noGrp="1"/>
          </p:cNvSpPr>
          <p:nvPr>
            <p:ph type="subTitle" idx="1"/>
          </p:nvPr>
        </p:nvSpPr>
        <p:spPr>
          <a:xfrm>
            <a:off x="749851" y="476672"/>
            <a:ext cx="8280920" cy="87664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ja-JP" altLang="en-US" sz="5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5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13</a:t>
            </a:r>
            <a:r>
              <a:rPr lang="ja-JP" altLang="en-US" sz="5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分科会「連携･接続」</a:t>
            </a:r>
          </a:p>
          <a:p>
            <a:pPr eaLnBrk="1" hangingPunct="1">
              <a:lnSpc>
                <a:spcPct val="80000"/>
              </a:lnSpc>
            </a:pPr>
            <a:endParaRPr lang="en-US" altLang="ja-JP" sz="54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26765" y="4725144"/>
            <a:ext cx="8932760" cy="1800200"/>
          </a:xfrm>
          <a:prstGeom prst="wedgeRoundRectCallout">
            <a:avLst>
              <a:gd name="adj1" fmla="val -48616"/>
              <a:gd name="adj2" fmla="val -37763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Aft>
                <a:spcPts val="0"/>
              </a:spcAft>
              <a:defRPr/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</a:t>
            </a:r>
            <a:r>
              <a:rPr lang="en-US" altLang="ja-JP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WIN-WIN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の関係の持続</a:t>
            </a:r>
            <a:endParaRPr lang="en-US" altLang="ja-JP" sz="48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◆黒子的役割</a:t>
            </a:r>
            <a:endParaRPr lang="en-US" altLang="ja-JP" sz="4800" b="1" spc="-1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CEC00C-85E0-400A-8E35-DF338CE71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79" y="1362155"/>
            <a:ext cx="4241325" cy="28677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9CE4C3-0271-4913-B816-B4A5A0AD62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998" y="1333744"/>
            <a:ext cx="4241323" cy="2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1043608" y="1196752"/>
            <a:ext cx="7992887" cy="29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学校の組織力向上</a:t>
            </a:r>
            <a:endParaRPr lang="en-US" altLang="ja-JP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r>
              <a:rPr lang="ja-JP" altLang="en-US" sz="6600" dirty="0">
                <a:solidFill>
                  <a:schemeClr val="bg1"/>
                </a:solidFill>
                <a:latin typeface="+mj-ea"/>
              </a:rPr>
              <a:t>及び</a:t>
            </a:r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人材育成</a:t>
            </a:r>
            <a:endParaRPr lang="en-US" altLang="ja-JP" sz="6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268083" y="3213100"/>
            <a:ext cx="6696744" cy="12954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6600" b="1" cap="small" dirty="0">
                <a:solidFill>
                  <a:srgbClr val="00B0F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　　　</a:t>
            </a:r>
            <a:endParaRPr lang="en-US" altLang="ja-JP" sz="6600" b="1" cap="small" dirty="0">
              <a:solidFill>
                <a:srgbClr val="00B0F0"/>
              </a:solidFill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ja-JP" altLang="en-US" sz="6600" b="1" cap="small" dirty="0">
              <a:solidFill>
                <a:srgbClr val="00B0F0"/>
              </a:solidFill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69682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352928" cy="1185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第１分科会「経営ビジョン」</a:t>
            </a:r>
            <a:endParaRPr lang="en-US" altLang="ja-JP" sz="48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29007" y="4509120"/>
            <a:ext cx="8830974" cy="2160240"/>
          </a:xfrm>
          <a:prstGeom prst="wedgeRoundRectCallout">
            <a:avLst>
              <a:gd name="adj1" fmla="val -43742"/>
              <a:gd name="adj2" fmla="val -13831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b="1" dirty="0">
                <a:solidFill>
                  <a:schemeClr val="bg1"/>
                </a:solidFill>
              </a:rPr>
              <a:t>◆校長の覚悟を示すこと</a:t>
            </a:r>
            <a:endParaRPr kumimoji="1" lang="en-US" altLang="ja-JP" sz="4400" b="1" dirty="0">
              <a:solidFill>
                <a:schemeClr val="bg1"/>
              </a:solidFill>
            </a:endParaRPr>
          </a:p>
          <a:p>
            <a:r>
              <a:rPr lang="ja-JP" altLang="en-US" sz="4400" b="1" dirty="0">
                <a:solidFill>
                  <a:schemeClr val="bg1"/>
                </a:solidFill>
              </a:rPr>
              <a:t>◆ボトムアップとトップダウンのバラ</a:t>
            </a:r>
            <a:endParaRPr lang="en-US" altLang="ja-JP" sz="4400" b="1" dirty="0">
              <a:solidFill>
                <a:schemeClr val="bg1"/>
              </a:solidFill>
            </a:endParaRPr>
          </a:p>
          <a:p>
            <a:r>
              <a:rPr lang="en-US" altLang="ja-JP" sz="4400" b="1" dirty="0">
                <a:solidFill>
                  <a:schemeClr val="bg1"/>
                </a:solidFill>
              </a:rPr>
              <a:t>    </a:t>
            </a:r>
            <a:r>
              <a:rPr lang="ja-JP" altLang="en-US" sz="4400" b="1" dirty="0">
                <a:solidFill>
                  <a:schemeClr val="bg1"/>
                </a:solidFill>
              </a:rPr>
              <a:t>ンス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EE6093-D958-4068-A022-E838F548DF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73" y="1268760"/>
            <a:ext cx="4286387" cy="30432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42903F1-5BAA-494D-B07A-118C64C199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09" y="1268760"/>
            <a:ext cx="4286387" cy="30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304682" y="476672"/>
            <a:ext cx="8328925" cy="11858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4800" b="1" dirty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第２分科会「組織・運営」</a:t>
            </a:r>
            <a:endParaRPr lang="en-US" altLang="ja-JP" sz="48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79512" y="4581128"/>
            <a:ext cx="8784976" cy="1944216"/>
          </a:xfrm>
          <a:prstGeom prst="wedgeRoundRectCallout">
            <a:avLst>
              <a:gd name="adj1" fmla="val -43742"/>
              <a:gd name="adj2" fmla="val -13831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◆自分ごととしての共通理解</a:t>
            </a:r>
            <a:endParaRPr kumimoji="1" lang="en-US" altLang="ja-JP" sz="4000" b="1" dirty="0">
              <a:solidFill>
                <a:schemeClr val="bg1"/>
              </a:solidFill>
            </a:endParaRPr>
          </a:p>
          <a:p>
            <a:r>
              <a:rPr lang="ja-JP" altLang="en-US" sz="4000" b="1" dirty="0">
                <a:solidFill>
                  <a:schemeClr val="bg1"/>
                </a:solidFill>
              </a:rPr>
              <a:t>◆学校、教職員、子ども、地域の状況</a:t>
            </a:r>
            <a:endParaRPr lang="en-US" altLang="ja-JP" sz="4000" b="1" dirty="0">
              <a:solidFill>
                <a:schemeClr val="bg1"/>
              </a:solidFill>
            </a:endParaRPr>
          </a:p>
          <a:p>
            <a:r>
              <a:rPr lang="en-US" altLang="ja-JP" sz="4000" b="1" dirty="0">
                <a:solidFill>
                  <a:schemeClr val="bg1"/>
                </a:solidFill>
              </a:rPr>
              <a:t>     </a:t>
            </a:r>
            <a:r>
              <a:rPr lang="ja-JP" altLang="en-US" sz="4000" b="1" dirty="0">
                <a:solidFill>
                  <a:schemeClr val="bg1"/>
                </a:solidFill>
              </a:rPr>
              <a:t>を適切な見極め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6EFCC7-F4F4-4A15-A337-D333E63D8A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15" y="1484784"/>
            <a:ext cx="4167203" cy="297509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8D1A1E-7A33-48E1-A595-F8DB426B6A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83" y="1453165"/>
            <a:ext cx="4167203" cy="3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6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448370" y="467696"/>
            <a:ext cx="8073578" cy="1008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3700" b="1" dirty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第３分科会「評価・改善」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251520" y="4437112"/>
            <a:ext cx="8784975" cy="2160240"/>
          </a:xfrm>
          <a:prstGeom prst="wedgeRoundRectCallout">
            <a:avLst>
              <a:gd name="adj1" fmla="val -44368"/>
              <a:gd name="adj2" fmla="val -24197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◆人材育成につながる人事評価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</a:rPr>
              <a:t>◆経営ビジョンの適切な明示と情報公開の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r>
              <a:rPr lang="en-US" altLang="ja-JP" sz="3600" b="1" dirty="0">
                <a:solidFill>
                  <a:schemeClr val="bg1"/>
                </a:solidFill>
              </a:rPr>
              <a:t>    </a:t>
            </a:r>
            <a:r>
              <a:rPr lang="ja-JP" altLang="en-US" sz="3600" b="1" dirty="0">
                <a:solidFill>
                  <a:schemeClr val="bg1"/>
                </a:solidFill>
              </a:rPr>
              <a:t>重要性</a:t>
            </a:r>
            <a:endParaRPr lang="en-US" altLang="ja-JP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2913" y="1196752"/>
            <a:ext cx="4283996" cy="31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9482" y="1226733"/>
            <a:ext cx="4186149" cy="304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7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929562" cy="1008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3700" b="1" dirty="0">
                <a:solidFill>
                  <a:srgbClr val="00B050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第７分科会「研究･研修」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179512" y="4509120"/>
            <a:ext cx="8784976" cy="1987760"/>
          </a:xfrm>
          <a:prstGeom prst="wedgeRoundRectCallout">
            <a:avLst>
              <a:gd name="adj1" fmla="val -44368"/>
              <a:gd name="adj2" fmla="val -24197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◆学ぶ仕組みと文化をつくるのは校長</a:t>
            </a:r>
            <a:endParaRPr kumimoji="1" lang="en-US" altLang="ja-JP" sz="4000" b="1" dirty="0">
              <a:solidFill>
                <a:schemeClr val="bg1"/>
              </a:solidFill>
            </a:endParaRPr>
          </a:p>
          <a:p>
            <a:r>
              <a:rPr lang="ja-JP" altLang="en-US" sz="4000" b="1" dirty="0">
                <a:solidFill>
                  <a:schemeClr val="bg1"/>
                </a:solidFill>
              </a:rPr>
              <a:t>◆目指す子ども像や目標の明確化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66755C-529B-42BD-9567-AD701C0B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68760"/>
            <a:ext cx="4364144" cy="28803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9CE045-2D47-4339-84FA-F81D0CBD8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29"/>
          <a:stretch/>
        </p:blipFill>
        <p:spPr>
          <a:xfrm>
            <a:off x="316501" y="1196752"/>
            <a:ext cx="41991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66F429-6E47-4DD8-83B8-581CC8A02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64" y="2922394"/>
            <a:ext cx="2608050" cy="351880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2ED2DC-87F8-40BD-8F7F-8DB8806C10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603" y="2922393"/>
            <a:ext cx="2384453" cy="351880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047F8A-14E0-400F-BC16-F3B595228CBD}"/>
              </a:ext>
            </a:extLst>
          </p:cNvPr>
          <p:cNvSpPr/>
          <p:nvPr/>
        </p:nvSpPr>
        <p:spPr>
          <a:xfrm>
            <a:off x="726067" y="764704"/>
            <a:ext cx="8065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ja-JP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研究協議のまとめ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F8276D-8B68-42B4-B86D-667FBC9BA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81889" y="3433663"/>
            <a:ext cx="3537589" cy="25150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サブタイトル 2"/>
          <p:cNvSpPr txBox="1">
            <a:spLocks/>
          </p:cNvSpPr>
          <p:nvPr/>
        </p:nvSpPr>
        <p:spPr bwMode="auto">
          <a:xfrm>
            <a:off x="467544" y="324117"/>
            <a:ext cx="8352928" cy="8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>
              <a:spcBef>
                <a:spcPts val="300"/>
              </a:spcBef>
              <a:buClr>
                <a:srgbClr val="9BBB59"/>
              </a:buClr>
              <a:buFont typeface="Georgia" pitchFamily="18" charset="0"/>
              <a:buNone/>
            </a:pPr>
            <a:r>
              <a:rPr lang="ja-JP" altLang="en-US" sz="48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第８分科会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「リーダー育成」</a:t>
            </a:r>
            <a:endParaRPr lang="en-US" altLang="ja-JP" sz="48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marL="63500">
              <a:spcBef>
                <a:spcPts val="300"/>
              </a:spcBef>
              <a:buClr>
                <a:srgbClr val="9BBB59"/>
              </a:buClr>
              <a:buFont typeface="Georgia" pitchFamily="18" charset="0"/>
              <a:buNone/>
            </a:pPr>
            <a:r>
              <a:rPr lang="ja-JP" altLang="en-US" sz="44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  <a:t>　　</a:t>
            </a:r>
            <a:endParaRPr lang="ja-JP" altLang="en-US" sz="44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63742" y="4789598"/>
            <a:ext cx="8872754" cy="1827888"/>
          </a:xfrm>
          <a:prstGeom prst="wedgeRoundRectCallout">
            <a:avLst>
              <a:gd name="adj1" fmla="val -44368"/>
              <a:gd name="adj2" fmla="val -24197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◆ミドルリーダー育成にかかわる</a:t>
            </a:r>
            <a:r>
              <a:rPr lang="en-US" altLang="ja-JP" sz="4000" b="1" dirty="0">
                <a:solidFill>
                  <a:schemeClr val="bg1"/>
                </a:solidFill>
              </a:rPr>
              <a:t>PDCA</a:t>
            </a:r>
          </a:p>
          <a:p>
            <a:r>
              <a:rPr lang="en-US" altLang="ja-JP" sz="4000" b="1" dirty="0">
                <a:solidFill>
                  <a:schemeClr val="bg1"/>
                </a:solidFill>
              </a:rPr>
              <a:t>    </a:t>
            </a:r>
            <a:r>
              <a:rPr lang="ja-JP" altLang="en-US" sz="4000" b="1" dirty="0">
                <a:solidFill>
                  <a:schemeClr val="bg1"/>
                </a:solidFill>
              </a:rPr>
              <a:t>サイクルの確立</a:t>
            </a:r>
            <a:endParaRPr lang="en-US" altLang="ja-JP" sz="4000" b="1" dirty="0">
              <a:solidFill>
                <a:schemeClr val="bg1"/>
              </a:solidFill>
            </a:endParaRPr>
          </a:p>
          <a:p>
            <a:r>
              <a:rPr lang="ja-JP" altLang="en-US" sz="4000" b="1" dirty="0">
                <a:solidFill>
                  <a:schemeClr val="bg1"/>
                </a:solidFill>
              </a:rPr>
              <a:t>◆魅力ある校長の笑顔と支える校長会</a:t>
            </a:r>
            <a:endParaRPr lang="en-US" altLang="ja-JP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415934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2487" y="1497360"/>
            <a:ext cx="41593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1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464121"/>
            <a:ext cx="7380820" cy="87664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第９分科会「学校安全」</a:t>
            </a:r>
          </a:p>
          <a:p>
            <a:pPr eaLnBrk="1" hangingPunct="1">
              <a:lnSpc>
                <a:spcPct val="80000"/>
              </a:lnSpc>
            </a:pPr>
            <a:endParaRPr lang="en-US" altLang="ja-JP" sz="4000" b="1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79512" y="4797152"/>
            <a:ext cx="8784976" cy="1440160"/>
          </a:xfrm>
          <a:prstGeom prst="wedgeRoundRectCallout">
            <a:avLst>
              <a:gd name="adj1" fmla="val -48616"/>
              <a:gd name="adj2" fmla="val -37763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◆自ら考え判断できる力の育成　　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</a:t>
            </a:r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CS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等、地域とのつながりの強化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656432-1C40-44FF-AF5C-DCF8994E2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1261585"/>
            <a:ext cx="4149471" cy="30445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E1A6514-44F4-4233-AFC0-3B595EE0BC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523" y="1243329"/>
            <a:ext cx="4149471" cy="30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064896" cy="57606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10</a:t>
            </a:r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分科会「危機対応」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267597" y="4820816"/>
            <a:ext cx="8669893" cy="1704528"/>
          </a:xfrm>
          <a:prstGeom prst="wedgeRoundRectCallout">
            <a:avLst>
              <a:gd name="adj1" fmla="val -26952"/>
              <a:gd name="adj2" fmla="val -48910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chemeClr val="bg1"/>
                </a:solidFill>
              </a:rPr>
              <a:t>◆校長の意識改革</a:t>
            </a:r>
            <a:endParaRPr kumimoji="1" lang="en-US" altLang="ja-JP" sz="4000" b="1" dirty="0">
              <a:solidFill>
                <a:schemeClr val="bg1"/>
              </a:solidFill>
            </a:endParaRPr>
          </a:p>
          <a:p>
            <a:r>
              <a:rPr lang="ja-JP" altLang="en-US" sz="4000" b="1" dirty="0">
                <a:solidFill>
                  <a:schemeClr val="bg1"/>
                </a:solidFill>
              </a:rPr>
              <a:t>◆高いアンテナ、広いビジョン、深い愛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0739C4-508E-405D-9D82-6DEE274338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55" y="1268760"/>
            <a:ext cx="4010122" cy="31920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1A0EEA1-BC2C-4897-9BBE-503CB69BB2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68760"/>
            <a:ext cx="4273981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サブタイトル 2"/>
          <p:cNvSpPr>
            <a:spLocks noGrp="1"/>
          </p:cNvSpPr>
          <p:nvPr>
            <p:ph type="subTitle" idx="1"/>
          </p:nvPr>
        </p:nvSpPr>
        <p:spPr>
          <a:xfrm>
            <a:off x="298390" y="226112"/>
            <a:ext cx="8712200" cy="647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12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分科会「自立と共生」</a:t>
            </a:r>
            <a:endParaRPr lang="en-US" altLang="ja-JP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41884" y="2348878"/>
            <a:ext cx="8064896" cy="408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64981" y="4437112"/>
            <a:ext cx="8979019" cy="2194776"/>
          </a:xfrm>
          <a:prstGeom prst="wedgeRoundRectCallout">
            <a:avLst>
              <a:gd name="adj1" fmla="val -48616"/>
              <a:gd name="adj2" fmla="val -37763"/>
              <a:gd name="adj3" fmla="val 1666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◆特別支援教育～インクルーシブ教育と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システム構築に向けた体制づくり</a:t>
            </a:r>
            <a:endParaRPr lang="ja-JP" altLang="en-US" sz="3600" b="1" dirty="0">
              <a:solidFill>
                <a:schemeClr val="bg1"/>
              </a:solidFill>
            </a:endParaRPr>
          </a:p>
          <a:p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◆環境教育～校長の指導性、教職員の資 </a:t>
            </a:r>
            <a:endParaRPr lang="en-US" altLang="ja-JP" sz="36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en-US" altLang="ja-JP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  </a:t>
            </a:r>
            <a:r>
              <a:rPr lang="ja-JP" altLang="en-US" sz="36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質能力の向上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4B0DF1-5A83-4E23-9116-6E3BAC3545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6" y="1052736"/>
            <a:ext cx="4138957" cy="31042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A5B8046-2556-40DB-BBD4-406534E11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227" y="1052736"/>
            <a:ext cx="4138957" cy="31042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</a:rPr>
              <a:t>校長の役割と指導性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09871" y="1916832"/>
            <a:ext cx="8820472" cy="43924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4800" dirty="0">
                <a:solidFill>
                  <a:schemeClr val="bg1"/>
                </a:solidFill>
              </a:rPr>
              <a:t>　　</a:t>
            </a:r>
            <a:r>
              <a:rPr lang="ja-JP" altLang="en-US" sz="5400" dirty="0">
                <a:solidFill>
                  <a:schemeClr val="bg1"/>
                </a:solidFill>
              </a:rPr>
              <a:t>１．明確な経営ビジョン</a:t>
            </a: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400" dirty="0">
                <a:solidFill>
                  <a:schemeClr val="bg1"/>
                </a:solidFill>
              </a:rPr>
              <a:t>　　　　　</a:t>
            </a:r>
            <a:r>
              <a:rPr lang="ja-JP" altLang="en-US" dirty="0">
                <a:solidFill>
                  <a:schemeClr val="bg1"/>
                </a:solidFill>
              </a:rPr>
              <a:t>地域に発信・共有化</a:t>
            </a:r>
            <a:endParaRPr lang="en-US" altLang="ja-JP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altLang="ja-JP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dirty="0">
                <a:solidFill>
                  <a:schemeClr val="bg1"/>
                </a:solidFill>
              </a:rPr>
              <a:t>　　　　　　　</a:t>
            </a:r>
            <a:r>
              <a:rPr lang="ja-JP" altLang="en-US" sz="6000" dirty="0">
                <a:solidFill>
                  <a:srgbClr val="FFFF00"/>
                </a:solidFill>
              </a:rPr>
              <a:t>協働・連携へ</a:t>
            </a:r>
            <a:endParaRPr lang="en-US" altLang="ja-JP" sz="6000" dirty="0">
              <a:solidFill>
                <a:srgbClr val="FFFF00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139952" y="4124458"/>
            <a:ext cx="1440160" cy="686792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</a:rPr>
              <a:t>校長の役割と指導性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09871" y="1916832"/>
            <a:ext cx="8820472" cy="43924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4800" dirty="0">
                <a:solidFill>
                  <a:schemeClr val="bg1"/>
                </a:solidFill>
              </a:rPr>
              <a:t>　　</a:t>
            </a:r>
            <a:r>
              <a:rPr lang="ja-JP" altLang="en-US" sz="5400" dirty="0">
                <a:solidFill>
                  <a:schemeClr val="bg1"/>
                </a:solidFill>
              </a:rPr>
              <a:t>２．学校のチーム力向上</a:t>
            </a: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400" dirty="0">
                <a:solidFill>
                  <a:schemeClr val="bg1"/>
                </a:solidFill>
              </a:rPr>
              <a:t>　　　　　</a:t>
            </a:r>
            <a:r>
              <a:rPr lang="ja-JP" altLang="en-US" dirty="0">
                <a:solidFill>
                  <a:schemeClr val="bg1"/>
                </a:solidFill>
              </a:rPr>
              <a:t>情報・目標の共有化</a:t>
            </a:r>
            <a:endParaRPr lang="en-US" altLang="ja-JP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altLang="ja-JP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dirty="0">
                <a:solidFill>
                  <a:schemeClr val="bg1"/>
                </a:solidFill>
              </a:rPr>
              <a:t>　　　</a:t>
            </a:r>
            <a:r>
              <a:rPr lang="ja-JP" altLang="en-US" sz="6000" dirty="0">
                <a:solidFill>
                  <a:srgbClr val="FFFF00"/>
                </a:solidFill>
              </a:rPr>
              <a:t>成果と改善点を検証</a:t>
            </a:r>
            <a:endParaRPr lang="en-US" altLang="ja-JP" sz="6000" dirty="0">
              <a:solidFill>
                <a:srgbClr val="FFFF00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407835" y="4113076"/>
            <a:ext cx="1440160" cy="794804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39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</a:rPr>
              <a:t>校長の役割と指導性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1916832"/>
            <a:ext cx="8820472" cy="43924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ja-JP" altLang="en-US" sz="4800" dirty="0">
                <a:solidFill>
                  <a:schemeClr val="bg1"/>
                </a:solidFill>
              </a:rPr>
              <a:t>　　</a:t>
            </a: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400" dirty="0">
                <a:solidFill>
                  <a:schemeClr val="bg1"/>
                </a:solidFill>
              </a:rPr>
              <a:t>　　　　経営ビジョンの実現</a:t>
            </a: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400" dirty="0">
                <a:solidFill>
                  <a:schemeClr val="bg1"/>
                </a:solidFill>
              </a:rPr>
              <a:t>　　　　　　　成果の実感</a:t>
            </a: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altLang="ja-JP" sz="54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5400" dirty="0">
                <a:solidFill>
                  <a:schemeClr val="bg1"/>
                </a:solidFill>
              </a:rPr>
              <a:t>　　　</a:t>
            </a:r>
            <a:r>
              <a:rPr lang="ja-JP" altLang="en-US" sz="6500" dirty="0">
                <a:solidFill>
                  <a:srgbClr val="FFFF00"/>
                </a:solidFill>
              </a:rPr>
              <a:t>協働意欲・協働体制</a:t>
            </a:r>
            <a:endParaRPr lang="en-US" altLang="ja-JP" sz="6500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</a:pPr>
            <a:endParaRPr lang="en-US" altLang="ja-JP" sz="5400" dirty="0">
              <a:solidFill>
                <a:schemeClr val="bg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211960" y="2898981"/>
            <a:ext cx="1440160" cy="794804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563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17E07B-1D91-4B92-80A9-49CC841269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49" y="457628"/>
            <a:ext cx="4247964" cy="28319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FB2F6E-D703-4CB3-9B79-BD3FB5AFAA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838" y="433625"/>
            <a:ext cx="4319972" cy="28799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4E15EFD-D007-4ABD-B13A-52616A3F43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49" y="3465026"/>
            <a:ext cx="4237885" cy="29003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1B9477-E340-46F6-AC7F-0C5ACC13A2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838" y="3429000"/>
            <a:ext cx="4339744" cy="29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762" y="1338115"/>
            <a:ext cx="8856476" cy="2736304"/>
          </a:xfr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新たな知を拓き 人間性豊かな社会を築く 日本人の育成を目指す小学校教育の推進</a:t>
            </a:r>
            <a:endParaRPr lang="ja-JP" altLang="en-US" sz="4800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611560" y="344636"/>
            <a:ext cx="828092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algn="ctr">
              <a:spcBef>
                <a:spcPts val="300"/>
              </a:spcBef>
              <a:buClr>
                <a:srgbClr val="9BBB59"/>
              </a:buClr>
              <a:buFont typeface="Georgia" pitchFamily="18" charset="0"/>
              <a:buNone/>
            </a:pPr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北海道大会の成果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89883" y="4685532"/>
            <a:ext cx="8856476" cy="1767804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64008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marL="64008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第</a:t>
            </a:r>
            <a:r>
              <a:rPr lang="en-US" altLang="ja-JP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71</a:t>
            </a:r>
            <a:r>
              <a:rPr lang="ja-JP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回 全連小秋田</a:t>
            </a:r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大会へ</a:t>
            </a:r>
          </a:p>
        </p:txBody>
      </p:sp>
      <p:sp>
        <p:nvSpPr>
          <p:cNvPr id="7" name="下矢印 6"/>
          <p:cNvSpPr>
            <a:spLocks noChangeArrowheads="1"/>
          </p:cNvSpPr>
          <p:nvPr/>
        </p:nvSpPr>
        <p:spPr bwMode="auto">
          <a:xfrm>
            <a:off x="3638178" y="4089091"/>
            <a:ext cx="1867644" cy="58176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254157" y="435778"/>
            <a:ext cx="8635686" cy="16561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来年、 </a:t>
            </a:r>
            <a:endParaRPr lang="en-US" altLang="ja-JP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秋田でお会いしましょう。</a:t>
            </a:r>
          </a:p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marL="64008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ja-JP" altLang="en-US" sz="4800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18A126-9A34-4FB9-B406-955A56CB7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8" y="2348880"/>
            <a:ext cx="5543783" cy="35520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953852E-F15C-4F00-98E0-41CC48213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286" y="3729913"/>
            <a:ext cx="3279936" cy="2179769"/>
          </a:xfrm>
          <a:prstGeom prst="rect">
            <a:avLst/>
          </a:prstGeom>
        </p:spPr>
      </p:pic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12B58072-D252-450B-83CD-2D4452E5BB43}"/>
              </a:ext>
            </a:extLst>
          </p:cNvPr>
          <p:cNvSpPr txBox="1">
            <a:spLocks/>
          </p:cNvSpPr>
          <p:nvPr/>
        </p:nvSpPr>
        <p:spPr>
          <a:xfrm>
            <a:off x="683568" y="6124003"/>
            <a:ext cx="8460432" cy="92076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北海道は、第</a:t>
            </a:r>
            <a:r>
              <a:rPr lang="en-US" altLang="ja-JP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62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回道小 胆振・苫小牧大会です。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　</a:t>
            </a:r>
            <a:endParaRPr lang="en-US" altLang="ja-JP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marL="6400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marL="64008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ja-JP" altLang="en-US" sz="4800" dirty="0">
              <a:solidFill>
                <a:srgbClr val="FFFF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626469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ja-JP" altLang="en-US" dirty="0">
                <a:solidFill>
                  <a:srgbClr val="0070C0"/>
                </a:solidFill>
                <a:latin typeface="ＭＳ ゴシック" pitchFamily="49" charset="-128"/>
                <a:ea typeface="ＭＳ ゴシック" pitchFamily="49" charset="-128"/>
              </a:rPr>
              <a:t>　     </a:t>
            </a:r>
            <a:r>
              <a:rPr lang="ja-JP" altLang="en-US" sz="6600" b="1" dirty="0">
                <a:solidFill>
                  <a:srgbClr val="FFFF00"/>
                </a:solidFill>
                <a:highlight>
                  <a:srgbClr val="000000"/>
                </a:highlight>
                <a:latin typeface="ＭＳ ゴシック" pitchFamily="49" charset="-128"/>
                <a:ea typeface="ＭＳ ゴシック" pitchFamily="49" charset="-128"/>
              </a:rPr>
              <a:t>大 会 主 題</a:t>
            </a:r>
            <a:r>
              <a:rPr lang="ja-JP" altLang="en-US" sz="3200" b="1" dirty="0">
                <a:solidFill>
                  <a:srgbClr val="CC00CC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br>
              <a:rPr lang="en-US" altLang="ja-JP" sz="3200" b="1" dirty="0">
                <a:solidFill>
                  <a:srgbClr val="CC00CC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6600" dirty="0">
                <a:solidFill>
                  <a:srgbClr val="CC00CC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「新たな知を拓き </a:t>
            </a:r>
            <a:br>
              <a:rPr lang="en-US" altLang="ja-JP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人間性豊かな社会を築く日本人の育成を目指す</a:t>
            </a:r>
            <a:br>
              <a:rPr lang="en-US" altLang="ja-JP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小学校教育の推進」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ja-JP" altLang="en-US" sz="4800" b="1" dirty="0">
                <a:solidFill>
                  <a:srgbClr val="00FF00"/>
                </a:solidFill>
                <a:latin typeface="ＭＳ ゴシック" pitchFamily="49" charset="-128"/>
                <a:ea typeface="ＭＳ ゴシック" pitchFamily="49" charset="-128"/>
              </a:rPr>
              <a:t>　　　　 </a:t>
            </a:r>
            <a:r>
              <a:rPr lang="ja-JP" altLang="en-US" sz="6700" b="1" dirty="0">
                <a:solidFill>
                  <a:srgbClr val="FFFF00"/>
                </a:solidFill>
                <a:highlight>
                  <a:srgbClr val="000000"/>
                </a:highlight>
                <a:latin typeface="ＭＳ ゴシック" pitchFamily="49" charset="-128"/>
                <a:ea typeface="ＭＳ ゴシック" pitchFamily="49" charset="-128"/>
              </a:rPr>
              <a:t>副 主 題</a:t>
            </a:r>
            <a:r>
              <a:rPr lang="ja-JP" altLang="en-US" sz="1200" b="1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  <a:t>　　　</a:t>
            </a:r>
            <a:br>
              <a:rPr lang="en-US" altLang="ja-JP" sz="1200" b="1" dirty="0">
                <a:solidFill>
                  <a:srgbClr val="FFFF00"/>
                </a:solidFill>
                <a:latin typeface="ＭＳ ゴシック" pitchFamily="49" charset="-128"/>
                <a:ea typeface="ＭＳ ゴシック" pitchFamily="49" charset="-128"/>
              </a:rPr>
            </a:br>
            <a:br>
              <a:rPr lang="en-US" altLang="ja-JP" sz="6000" b="1" dirty="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7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「ふるさとの地から世界を</a:t>
            </a:r>
            <a:br>
              <a:rPr lang="en-US" altLang="ja-JP" sz="6000" b="1" spc="-7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7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見つめ 新しい社会の形成に</a:t>
            </a:r>
            <a:br>
              <a:rPr lang="en-US" altLang="ja-JP" sz="6000" b="1" spc="-7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spc="-700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向けて</a:t>
            </a:r>
            <a:r>
              <a:rPr lang="ja-JP" altLang="en-US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挑戦する子どもを</a:t>
            </a:r>
            <a:br>
              <a:rPr lang="en-US" altLang="ja-JP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</a:br>
            <a:r>
              <a:rPr lang="ja-JP" altLang="en-US" sz="60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育てる学校経営の推進」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3648" y="17008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/>
              <a:t>松井会長の写真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A020C8-534A-47B3-B83A-45E7F89BF1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594" y="-675456"/>
            <a:ext cx="10044608" cy="7533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03648" y="17008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/>
              <a:t>大会長の写真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0983F6-2072-4324-BA1F-94C351CFBC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0555" y="-135396"/>
            <a:ext cx="9745083" cy="7308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3648" y="17008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/>
              <a:t>研修部長の写真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C41E59-04FD-43FC-8C48-B8B21AF289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95536" y="3501008"/>
            <a:ext cx="8229600" cy="193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P丸ゴシック体E" pitchFamily="50" charset="-128"/>
              <a:ea typeface="AR P丸ゴシック体E" pitchFamily="50" charset="-128"/>
              <a:cs typeface="+mj-cs"/>
            </a:endParaRP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323528" y="4500604"/>
            <a:ext cx="8473482" cy="20621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endParaRPr lang="en-US" altLang="ja-JP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ja-JP" altLang="en-US" sz="4800" dirty="0">
                <a:solidFill>
                  <a:schemeClr val="bg1"/>
                </a:solidFill>
                <a:latin typeface="+mj-ea"/>
                <a:ea typeface="+mj-ea"/>
              </a:rPr>
              <a:t>②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学校の組織力向上</a:t>
            </a:r>
            <a:r>
              <a:rPr lang="ja-JP" altLang="en-US" sz="4800" dirty="0">
                <a:solidFill>
                  <a:schemeClr val="bg1"/>
                </a:solidFill>
                <a:latin typeface="+mj-ea"/>
                <a:ea typeface="+mj-ea"/>
              </a:rPr>
              <a:t>・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人材育成</a:t>
            </a:r>
            <a:endParaRPr lang="en-US" altLang="ja-JP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0" fontAlgn="auto">
              <a:spcAft>
                <a:spcPts val="0"/>
              </a:spcAft>
              <a:defRPr/>
            </a:pPr>
            <a:endParaRPr lang="ja-JP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96344" y="521099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校長の役割と指導性</a:t>
            </a:r>
            <a:endParaRPr kumimoji="1" lang="ja-JP" altLang="en-US" sz="5400" b="1" dirty="0">
              <a:solidFill>
                <a:schemeClr val="bg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323528" y="1556792"/>
            <a:ext cx="8496943" cy="2800767"/>
          </a:xfrm>
          <a:prstGeom prst="rect">
            <a:avLst/>
          </a:prstGeom>
          <a:solidFill>
            <a:schemeClr val="tx1"/>
          </a:solidFill>
          <a:ln w="28575"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ja-JP" sz="40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4800" dirty="0">
                <a:solidFill>
                  <a:schemeClr val="bg1"/>
                </a:solidFill>
                <a:latin typeface="+mn-ea"/>
              </a:rPr>
              <a:t>①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子どもの実態や地域の特性を生 </a:t>
            </a:r>
            <a:endParaRPr lang="en-US" altLang="ja-JP" sz="4400" dirty="0">
              <a:solidFill>
                <a:schemeClr val="bg1"/>
              </a:solidFill>
              <a:latin typeface="+mn-ea"/>
            </a:endParaRPr>
          </a:p>
          <a:p>
            <a:r>
              <a:rPr lang="en-US" altLang="ja-JP" sz="4400" dirty="0">
                <a:solidFill>
                  <a:schemeClr val="bg1"/>
                </a:solidFill>
                <a:latin typeface="+mn-ea"/>
              </a:rPr>
              <a:t>    </a:t>
            </a:r>
            <a:r>
              <a:rPr lang="ja-JP" altLang="en-US" sz="4400" dirty="0">
                <a:solidFill>
                  <a:schemeClr val="bg1"/>
                </a:solidFill>
                <a:latin typeface="+mn-ea"/>
              </a:rPr>
              <a:t>かした</a:t>
            </a:r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カリキュラム・マネジメント</a:t>
            </a:r>
            <a:endParaRPr lang="en-US" altLang="ja-JP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ja-JP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107504" y="1565119"/>
            <a:ext cx="9264339" cy="29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ja-JP" altLang="en-US" sz="6600" dirty="0">
                <a:solidFill>
                  <a:schemeClr val="bg1"/>
                </a:solidFill>
                <a:latin typeface="+mn-ea"/>
              </a:rPr>
              <a:t>子どもの実態や</a:t>
            </a:r>
            <a:endParaRPr lang="en-US" altLang="ja-JP" sz="66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6600" dirty="0">
                <a:solidFill>
                  <a:schemeClr val="bg1"/>
                </a:solidFill>
                <a:latin typeface="+mn-ea"/>
              </a:rPr>
              <a:t>地域の特性を生かした</a:t>
            </a:r>
            <a:endParaRPr lang="en-US" altLang="ja-JP" sz="6600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カリキュラム・マネジメント</a:t>
            </a:r>
            <a:endParaRPr lang="en-US" altLang="ja-JP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259632" y="3213100"/>
            <a:ext cx="6696744" cy="1295400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6600" b="1" cap="small" dirty="0">
                <a:solidFill>
                  <a:srgbClr val="00B0F0"/>
                </a:solidFill>
                <a:latin typeface="ＭＳ ゴシック" pitchFamily="49" charset="-128"/>
                <a:ea typeface="ＭＳ ゴシック" pitchFamily="49" charset="-128"/>
                <a:cs typeface="+mj-cs"/>
              </a:rPr>
              <a:t>　　　</a:t>
            </a:r>
            <a:endParaRPr lang="en-US" altLang="ja-JP" sz="6600" b="1" cap="small" dirty="0">
              <a:solidFill>
                <a:srgbClr val="00B0F0"/>
              </a:solidFill>
              <a:latin typeface="ＭＳ ゴシック" pitchFamily="49" charset="-128"/>
              <a:ea typeface="ＭＳ ゴシック" pitchFamily="49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ja-JP" altLang="en-US" sz="6600" b="1" cap="small" dirty="0">
              <a:solidFill>
                <a:srgbClr val="00B0F0"/>
              </a:solidFill>
              <a:latin typeface="ＭＳ ゴシック" pitchFamily="49" charset="-128"/>
              <a:ea typeface="ＭＳ ゴシック" pitchFamily="49" charset="-128"/>
              <a:cs typeface="+mj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10303</TotalTime>
  <Words>436</Words>
  <Application>Microsoft Office PowerPoint</Application>
  <PresentationFormat>画面に合わせる (4:3)</PresentationFormat>
  <Paragraphs>98</Paragraphs>
  <Slides>29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AR P丸ゴシック体E</vt:lpstr>
      <vt:lpstr>ＭＳ Ｐゴシック</vt:lpstr>
      <vt:lpstr>ＭＳ ゴシック</vt:lpstr>
      <vt:lpstr>Arial</vt:lpstr>
      <vt:lpstr>Calibri</vt:lpstr>
      <vt:lpstr>Georgia</vt:lpstr>
      <vt:lpstr>Office テーマ</vt:lpstr>
      <vt:lpstr>PowerPoint プレゼンテーション</vt:lpstr>
      <vt:lpstr>PowerPoint プレゼンテーション</vt:lpstr>
      <vt:lpstr>　     大 会 主 題　  「新たな知を拓き  人間性豊かな社会を築く日本人の育成を目指す 小学校教育の推進」 </vt:lpstr>
      <vt:lpstr>　　　　 副 主 題　　　  「ふるさとの地から世界を 見つめ 新しい社会の形成に 向けて挑戦する子どもを 育てる学校経営の推進」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校長の役割と指導性</vt:lpstr>
      <vt:lpstr>校長の役割と指導性</vt:lpstr>
      <vt:lpstr>校長の役割と指導性</vt:lpstr>
      <vt:lpstr>PowerPoint プレゼンテーション</vt:lpstr>
      <vt:lpstr>新たな知を拓き 人間性豊かな社会を築く 日本人の育成を目指す小学校教育の推進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林間学校手稲北会場へようこそ</dc:title>
  <dc:creator>00478823</dc:creator>
  <cp:lastModifiedBy>dousho</cp:lastModifiedBy>
  <cp:revision>859</cp:revision>
  <cp:lastPrinted>2018-10-04T16:32:41Z</cp:lastPrinted>
  <dcterms:created xsi:type="dcterms:W3CDTF">2011-07-26T23:15:15Z</dcterms:created>
  <dcterms:modified xsi:type="dcterms:W3CDTF">2018-10-06T01:50:37Z</dcterms:modified>
</cp:coreProperties>
</file>